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0dbcbe1383d4d69" /><Relationship Type="http://schemas.openxmlformats.org/officeDocument/2006/relationships/extended-properties" Target="/docProps/app.xml" Id="R274eaf96fa4f4069" /><Relationship Type="http://schemas.openxmlformats.org/officeDocument/2006/relationships/officeDocument" Target="/ppt/presentation.xml" Id="R99f4b4b14fea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2bd49c0f04546"/>
  </p:sldMasterIdLst>
  <p:notesMasterIdLst>
    <p:notesMasterId xmlns:r="http://schemas.openxmlformats.org/officeDocument/2006/relationships" r:id="Rb01a5c58a34d4d3e"/>
  </p:notesMasterIdLst>
  <p:sldIdLst>
    <p:sldId xmlns:r="http://schemas.openxmlformats.org/officeDocument/2006/relationships" id="256" r:id="R6bfb44af861b4705"/>
    <p:sldId xmlns:r="http://schemas.openxmlformats.org/officeDocument/2006/relationships" id="257" r:id="R7aa00318ea5f4d6e"/>
    <p:sldId xmlns:r="http://schemas.openxmlformats.org/officeDocument/2006/relationships" id="258" r:id="R2c53a566aea94ae2"/>
    <p:sldId xmlns:r="http://schemas.openxmlformats.org/officeDocument/2006/relationships" id="259" r:id="Rac389ba1ead54dfa"/>
    <p:sldId xmlns:r="http://schemas.openxmlformats.org/officeDocument/2006/relationships" id="260" r:id="R75155dd7e6194f1a"/>
    <p:sldId xmlns:r="http://schemas.openxmlformats.org/officeDocument/2006/relationships" id="261" r:id="Ra5c9e5e35a3740d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b0c29f282ae431c" /><Relationship Type="http://schemas.openxmlformats.org/officeDocument/2006/relationships/slideMaster" Target="/ppt/slideMasters/slideMaster1.xml" Id="R4482bd49c0f04546" /><Relationship Type="http://schemas.openxmlformats.org/officeDocument/2006/relationships/notesMaster" Target="/ppt/notesMasters/notesMaster1.xml" Id="Rb01a5c58a34d4d3e" /><Relationship Type="http://schemas.openxmlformats.org/officeDocument/2006/relationships/presProps" Target="/ppt/presProps.xml" Id="R691241a68c2a4e5f" /><Relationship Type="http://schemas.openxmlformats.org/officeDocument/2006/relationships/tableStyles" Target="/ppt/tableStyles.xml" Id="Rf0a398f20dc041fc" /><Relationship Type="http://schemas.openxmlformats.org/officeDocument/2006/relationships/slide" Target="/ppt/slides/slide1.xml" Id="R6bfb44af861b4705" /><Relationship Type="http://schemas.openxmlformats.org/officeDocument/2006/relationships/slide" Target="/ppt/slides/slide2.xml" Id="R7aa00318ea5f4d6e" /><Relationship Type="http://schemas.openxmlformats.org/officeDocument/2006/relationships/slide" Target="/ppt/slides/slide3.xml" Id="R2c53a566aea94ae2" /><Relationship Type="http://schemas.openxmlformats.org/officeDocument/2006/relationships/slide" Target="/ppt/slides/slide4.xml" Id="Rac389ba1ead54dfa" /><Relationship Type="http://schemas.openxmlformats.org/officeDocument/2006/relationships/slide" Target="/ppt/slides/slide5.xml" Id="R75155dd7e6194f1a" /><Relationship Type="http://schemas.openxmlformats.org/officeDocument/2006/relationships/slide" Target="/ppt/slides/slide6.xml" Id="Ra5c9e5e35a3740d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5fb84a569df4eb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81f36cf6e3846c7" /><Relationship Type="http://schemas.openxmlformats.org/officeDocument/2006/relationships/notesMaster" Target="/ppt/notesMasters/notesMaster1.xml" Id="R980e14ef941c40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48ff1743a684571" /><Relationship Type="http://schemas.openxmlformats.org/officeDocument/2006/relationships/notesMaster" Target="/ppt/notesMasters/notesMaster1.xml" Id="R1e69ff7035c543f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04311c3bbe439f" /><Relationship Type="http://schemas.openxmlformats.org/officeDocument/2006/relationships/notesMaster" Target="/ppt/notesMasters/notesMaster1.xml" Id="Ra7e56d6e6bf248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8d8206c82f0402c" /><Relationship Type="http://schemas.openxmlformats.org/officeDocument/2006/relationships/notesMaster" Target="/ppt/notesMasters/notesMaster1.xml" Id="R96e1ec58e2ea4d2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da35f0671c34742" /><Relationship Type="http://schemas.openxmlformats.org/officeDocument/2006/relationships/notesMaster" Target="/ppt/notesMasters/notesMaster1.xml" Id="Rba9134fa500041f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b4d0a87524b429a" /><Relationship Type="http://schemas.openxmlformats.org/officeDocument/2006/relationships/notesMaster" Target="/ppt/notesMasters/notesMaster1.xml" Id="R5d9ce2266449427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0416b6dcc41b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17f0fd36084c8c" /><Relationship Type="http://schemas.openxmlformats.org/officeDocument/2006/relationships/slideLayout" Target="/ppt/slideLayouts/slideLayout1.xml" Id="R454e035026a9404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e035026a9404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49bcbd1e49ef" /><Relationship Type="http://schemas.openxmlformats.org/officeDocument/2006/relationships/notesSlide" Target="/ppt/notesSlides/notesSlide1.xml" Id="Ra6ba036ed7844c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b0fb0b377445f" /><Relationship Type="http://schemas.openxmlformats.org/officeDocument/2006/relationships/notesSlide" Target="/ppt/notesSlides/notesSlide2.xml" Id="R942fed020f6542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7384d78484a23" /><Relationship Type="http://schemas.openxmlformats.org/officeDocument/2006/relationships/notesSlide" Target="/ppt/notesSlides/notesSlide3.xml" Id="R6e2e93bdf899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6e7d5ec847ad" /><Relationship Type="http://schemas.openxmlformats.org/officeDocument/2006/relationships/chart" Target="/ppt/slides/charts/chart1.xml" Id="Rb98019a34e4a414b" /><Relationship Type="http://schemas.openxmlformats.org/officeDocument/2006/relationships/notesSlide" Target="/ppt/notesSlides/notesSlide4.xml" Id="R6a648db14bae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f85158cc5492b" /><Relationship Type="http://schemas.openxmlformats.org/officeDocument/2006/relationships/notesSlide" Target="/ppt/notesSlides/notesSlide5.xml" Id="Rdd567ec96fce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e8384cf7449f" /><Relationship Type="http://schemas.openxmlformats.org/officeDocument/2006/relationships/notesSlide" Target="/ppt/notesSlides/notesSlide6.xml" Id="R1cb52d1c16b6453f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Completion</c:v>
          </c:tx>
          <c:spPr>
            <a:solidFill xmlns:a="http://schemas.openxmlformats.org/drawingml/2006/main">
              <a:srgbClr val="2F6FED"/>
            </a:solidFill>
          </c:spPr>
          <c:cat>
            <c:strLit>
              <c:ptCount val="4"/>
              <c:pt idx="0">
                <c:v>W1-2</c:v>
              </c:pt>
              <c:pt idx="1">
                <c:v>W3-4</c:v>
              </c:pt>
              <c:pt idx="2">
                <c:v>W5-6</c:v>
              </c:pt>
              <c:pt idx="3">
                <c:v>W7-8</c:v>
              </c:pt>
            </c:strLit>
          </c:cat>
          <c:val>
            <c:numLit>
              <c:formatCode>General</c:formatCode>
              <c:ptCount val="4"/>
              <c:pt idx="0">
                <c:v>86</c:v>
              </c:pt>
              <c:pt idx="1">
                <c:v>90</c:v>
              </c:pt>
              <c:pt idx="2">
                <c:v>94</c:v>
              </c:pt>
              <c:pt idx="3">
                <c:v>97</c:v>
              </c:pt>
            </c:numLit>
          </c:val>
        </c:ser>
        <c:ser>
          <c:idx val="1"/>
          <c:order val="1"/>
          <c:tx>
            <c:v>Utilization</c:v>
          </c:tx>
          <c:spPr>
            <a:solidFill xmlns:a="http://schemas.openxmlformats.org/drawingml/2006/main">
              <a:srgbClr val="24A99A"/>
            </a:solidFill>
          </c:spPr>
          <c:cat>
            <c:strLit>
              <c:ptCount val="4"/>
              <c:pt idx="0">
                <c:v>W1-2</c:v>
              </c:pt>
              <c:pt idx="1">
                <c:v>W3-4</c:v>
              </c:pt>
              <c:pt idx="2">
                <c:v>W5-6</c:v>
              </c:pt>
              <c:pt idx="3">
                <c:v>W7-8</c:v>
              </c:pt>
            </c:strLit>
          </c:cat>
          <c:val>
            <c:numLit>
              <c:formatCode>General</c:formatCode>
              <c:ptCount val="4"/>
              <c:pt idx="0">
                <c:v>66</c:v>
              </c:pt>
              <c:pt idx="1">
                <c:v>72</c:v>
              </c:pt>
              <c:pt idx="2">
                <c:v>78</c:v>
              </c:pt>
              <c:pt idx="3">
                <c:v>82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9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7D2DE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0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EEF3F8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  <c:majorUnit val="20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cover-right-navy">
            <a:extLst xmlns:a="http://schemas.openxmlformats.org/drawingml/2006/main">
              <a:ext uri="{FF2B5EF4-FFF2-40B4-BE49-F238E27FC236}">
                <a16:creationId xmlns:a16="http://schemas.microsoft.com/office/drawing/2014/main" id="{D7419C4A-7DEB-4059-9CA7-1B0B2357D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0"/>
            <a:ext cx="3657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E"/>
          </a:solidFill>
        </p:spPr>
      </p:sp>
      <p:sp>
        <p:nvSpPr>
          <p:cNvPr id="2" name="cover-right-accent">
            <a:extLst xmlns:a="http://schemas.openxmlformats.org/drawingml/2006/main">
              <a:ext uri="{FF2B5EF4-FFF2-40B4-BE49-F238E27FC236}">
                <a16:creationId xmlns:a16="http://schemas.microsoft.com/office/drawing/2014/main" id="{D9EE216A-35E5-47C3-AC57-E68883044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3" name="cover-title-rule">
            <a:extLst xmlns:a="http://schemas.openxmlformats.org/drawingml/2006/main">
              <a:ext uri="{FF2B5EF4-FFF2-40B4-BE49-F238E27FC236}">
                <a16:creationId xmlns:a16="http://schemas.microsoft.com/office/drawing/2014/main" id="{C6374551-03F3-48E6-BC15-1C8BE261D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28825"/>
            <a:ext cx="85725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4" name="cover-eyebrow">
            <a:extLst xmlns:a="http://schemas.openxmlformats.org/drawingml/2006/main">
              <a:ext uri="{FF2B5EF4-FFF2-40B4-BE49-F238E27FC236}">
                <a16:creationId xmlns:a16="http://schemas.microsoft.com/office/drawing/2014/main" id="{0CB19302-AC5D-4680-ADE0-E6B56D0F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6762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FICTIONAL TEMPLATE DEMO · NORTHSTAR OPERATIONS</a:t>
            </a:r>
          </a:p>
        </p:txBody>
      </p:sp>
      <p:sp>
        <p:nvSpPr>
          <p:cNvPr id="5" name="cover-title">
            <a:extLst xmlns:a="http://schemas.openxmlformats.org/drawingml/2006/main">
              <a:ext uri="{FF2B5EF4-FFF2-40B4-BE49-F238E27FC236}">
                <a16:creationId xmlns:a16="http://schemas.microsoft.com/office/drawing/2014/main" id="{B2F7C94F-B575-4D7B-8AAA-AE75CA23C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943100"/>
            <a:ext cx="6858000" cy="1981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4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Operating Review
Template</a:t>
            </a:r>
          </a:p>
        </p:txBody>
      </p:sp>
      <p:sp>
        <p:nvSpPr>
          <p:cNvPr id="6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154A8675-0129-4854-AF61-0270B1FB5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57675"/>
            <a:ext cx="6953250" cy="8001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Six reusable layouts for executive updates, performance reviews and decision meetings</a:t>
            </a:r>
          </a:p>
        </p:txBody>
      </p:sp>
      <p:sp>
        <p:nvSpPr>
          <p:cNvPr id="7" name="cover-meta">
            <a:extLst xmlns:a="http://schemas.openxmlformats.org/drawingml/2006/main">
              <a:ext uri="{FF2B5EF4-FFF2-40B4-BE49-F238E27FC236}">
                <a16:creationId xmlns:a16="http://schemas.microsoft.com/office/drawing/2014/main" id="{3EE74106-D858-420C-B4CC-42F8E4ABB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43550"/>
            <a:ext cx="7048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16:9 EDITABLE PPTX · 2026 · PREPARED BY [TEAM OR FUNCTION]</a:t>
            </a:r>
          </a:p>
        </p:txBody>
      </p:sp>
      <p:sp>
        <p:nvSpPr>
          <p:cNvPr id="8" name="cover-layout-number">
            <a:extLst xmlns:a="http://schemas.openxmlformats.org/drawingml/2006/main">
              <a:ext uri="{FF2B5EF4-FFF2-40B4-BE49-F238E27FC236}">
                <a16:creationId xmlns:a16="http://schemas.microsoft.com/office/drawing/2014/main" id="{9D5808E2-28D3-41E0-83DF-BAE9DA762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400300"/>
            <a:ext cx="2571750" cy="1428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01</a:t>
            </a:r>
          </a:p>
        </p:txBody>
      </p:sp>
      <p:cxnSp>
        <p:nvCxnSpPr>
          <p:cNvPr id="33" name="cover-panel-rule"/>
          <p:cNvCxnSpPr/>
          <p:nvPr/>
        </p:nvCxnSpPr>
        <p:spPr>
          <a:xfrm xmlns:a="http://schemas.openxmlformats.org/drawingml/2006/main">
            <a:off x="8915400" y="4152900"/>
            <a:ext cx="228600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4A99A"/>
            </a:solidFill>
            <a:prstDash val="solid"/>
          </a:ln>
        </p:spPr>
      </p:cxnSp>
      <p:sp>
        <p:nvSpPr>
          <p:cNvPr id="10" name="cover-panel-label">
            <a:extLst xmlns:a="http://schemas.openxmlformats.org/drawingml/2006/main">
              <a:ext uri="{FF2B5EF4-FFF2-40B4-BE49-F238E27FC236}">
                <a16:creationId xmlns:a16="http://schemas.microsoft.com/office/drawing/2014/main" id="{4E14D241-47C9-4BA3-B232-638CDBBF5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76750"/>
            <a:ext cx="2381250" cy="1000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COVER
EXECUTIVE UPDATE
EDITABLE SYSTEM</a:t>
            </a:r>
          </a:p>
        </p:txBody>
      </p:sp>
      <p:cxnSp>
        <p:nvCxnSpPr>
          <p:cNvPr id="35" name="cover-footer-rule"/>
          <p:cNvCxnSpPr/>
          <p:nvPr/>
        </p:nvCxnSpPr>
        <p:spPr>
          <a:xfrm xmlns:a="http://schemas.openxmlformats.org/drawingml/2006/main">
            <a:off x="609600" y="6324600"/>
            <a:ext cx="699135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12" name="cover-footer">
            <a:extLst xmlns:a="http://schemas.openxmlformats.org/drawingml/2006/main">
              <a:ext uri="{FF2B5EF4-FFF2-40B4-BE49-F238E27FC236}">
                <a16:creationId xmlns:a16="http://schemas.microsoft.com/office/drawing/2014/main" id="{1B21532B-8A03-4662-BFC8-EB95B8A99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70675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13" name="cover-page">
            <a:extLst xmlns:a="http://schemas.openxmlformats.org/drawingml/2006/main">
              <a:ext uri="{FF2B5EF4-FFF2-40B4-BE49-F238E27FC236}">
                <a16:creationId xmlns:a16="http://schemas.microsoft.com/office/drawing/2014/main" id="{E09782E3-7801-465D-AA92-F0D3698CC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6429375"/>
            <a:ext cx="11049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01 / 06</a:t>
            </a:r>
          </a:p>
        </p:txBody>
      </p:sp>
    </p:spTree>
    <p:extLst>
      <p:ext uri="{BB962C8B-B14F-4D97-AF65-F5344CB8AC3E}">
        <p14:creationId xmlns:p14="http://schemas.microsoft.com/office/powerpoint/2010/main" val="35523139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divider-bottom-band">
            <a:extLst xmlns:a="http://schemas.openxmlformats.org/drawingml/2006/main">
              <a:ext uri="{FF2B5EF4-FFF2-40B4-BE49-F238E27FC236}">
                <a16:creationId xmlns:a16="http://schemas.microsoft.com/office/drawing/2014/main" id="{38D0CEA2-282C-42E6-BD3B-61D895C4A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5734050"/>
            <a:ext cx="121920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E"/>
          </a:solidFill>
        </p:spPr>
      </p:sp>
      <p:sp>
        <p:nvSpPr>
          <p:cNvPr id="2" name="divider-vertical-rule">
            <a:extLst xmlns:a="http://schemas.openxmlformats.org/drawingml/2006/main">
              <a:ext uri="{FF2B5EF4-FFF2-40B4-BE49-F238E27FC236}">
                <a16:creationId xmlns:a16="http://schemas.microsoft.com/office/drawing/2014/main" id="{9C82B618-2379-4CF7-87FA-A90EF7689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409700"/>
            <a:ext cx="47625" cy="3448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3" name="divider-eyebrow">
            <a:extLst xmlns:a="http://schemas.openxmlformats.org/drawingml/2006/main">
              <a:ext uri="{FF2B5EF4-FFF2-40B4-BE49-F238E27FC236}">
                <a16:creationId xmlns:a16="http://schemas.microsoft.com/office/drawing/2014/main" id="{B1A17369-5EC6-4BA7-A47F-3DBA30D98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6000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NORTHSTAR OPERATIONS · SECTION DIVIDER</a:t>
            </a:r>
          </a:p>
        </p:txBody>
      </p:sp>
      <p:sp>
        <p:nvSpPr>
          <p:cNvPr id="4" name="divider-section-label">
            <a:extLst xmlns:a="http://schemas.openxmlformats.org/drawingml/2006/main">
              <a:ext uri="{FF2B5EF4-FFF2-40B4-BE49-F238E27FC236}">
                <a16:creationId xmlns:a16="http://schemas.microsoft.com/office/drawing/2014/main" id="{A46A52E1-0DA2-4C2C-B46C-C47506BC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57200"/>
            <a:ext cx="1905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SECTION 01</a:t>
            </a:r>
          </a:p>
        </p:txBody>
      </p:sp>
      <p:sp>
        <p:nvSpPr>
          <p:cNvPr id="5" name="divider-title">
            <a:extLst xmlns:a="http://schemas.openxmlformats.org/drawingml/2006/main">
              <a:ext uri="{FF2B5EF4-FFF2-40B4-BE49-F238E27FC236}">
                <a16:creationId xmlns:a16="http://schemas.microsoft.com/office/drawing/2014/main" id="{B7F0C84F-F67D-46B6-ABFC-C0A98EAA3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33625"/>
            <a:ext cx="6762750" cy="20383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54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Performance at
a Glance</a:t>
            </a:r>
          </a:p>
        </p:txBody>
      </p:sp>
      <p:sp>
        <p:nvSpPr>
          <p:cNvPr id="6" name="divider-number">
            <a:extLst xmlns:a="http://schemas.openxmlformats.org/drawingml/2006/main">
              <a:ext uri="{FF2B5EF4-FFF2-40B4-BE49-F238E27FC236}">
                <a16:creationId xmlns:a16="http://schemas.microsoft.com/office/drawing/2014/main" id="{7B621BAE-0B55-4388-BBC0-6230FAA1E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752600"/>
            <a:ext cx="2667000" cy="1695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1100" b="1">
                <a:solidFill>
                  <a:srgbClr val="DDE8FA"/>
                </a:solidFill>
                <a:latin typeface="Arial"/>
                <a:ea typeface="Arial"/>
                <a:cs typeface="Arial"/>
              </a:defRPr>
            </a:pPr>
            <a:r>
              <a:t>01</a:t>
            </a:r>
          </a:p>
        </p:txBody>
      </p:sp>
      <p:sp>
        <p:nvSpPr>
          <p:cNvPr id="7" name="divider-framing">
            <a:extLst xmlns:a="http://schemas.openxmlformats.org/drawingml/2006/main">
              <a:ext uri="{FF2B5EF4-FFF2-40B4-BE49-F238E27FC236}">
                <a16:creationId xmlns:a16="http://schemas.microsoft.com/office/drawing/2014/main" id="{865BA6E5-8C7F-4996-86AD-A3C2E42B5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714750"/>
            <a:ext cx="2800350" cy="8953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This section isolates the outcomes, drivers and decisions that matter.</a:t>
            </a:r>
          </a:p>
        </p:txBody>
      </p:sp>
      <p:sp>
        <p:nvSpPr>
          <p:cNvPr id="8" name="divider-band-copy">
            <a:extLst xmlns:a="http://schemas.openxmlformats.org/drawingml/2006/main">
              <a:ext uri="{FF2B5EF4-FFF2-40B4-BE49-F238E27FC236}">
                <a16:creationId xmlns:a16="http://schemas.microsoft.com/office/drawing/2014/main" id="{90330CE5-EBB4-4E40-855C-109F6A13E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81700"/>
            <a:ext cx="70485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OUTCOMES  ·  DRIVERS  ·  DECISIONS</a:t>
            </a:r>
          </a:p>
        </p:txBody>
      </p:sp>
      <p:sp>
        <p:nvSpPr>
          <p:cNvPr id="9" name="divider-footer">
            <a:extLst xmlns:a="http://schemas.openxmlformats.org/drawingml/2006/main">
              <a:ext uri="{FF2B5EF4-FFF2-40B4-BE49-F238E27FC236}">
                <a16:creationId xmlns:a16="http://schemas.microsoft.com/office/drawing/2014/main" id="{02AA1466-8CA6-4A36-8D25-5E5C9DACF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86525"/>
            <a:ext cx="8953500" cy="171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10" name="divider-page">
            <a:extLst xmlns:a="http://schemas.openxmlformats.org/drawingml/2006/main">
              <a:ext uri="{FF2B5EF4-FFF2-40B4-BE49-F238E27FC236}">
                <a16:creationId xmlns:a16="http://schemas.microsoft.com/office/drawing/2014/main" id="{FD5D4DA3-10F7-4D05-958A-E8881F61A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6486525"/>
            <a:ext cx="1066800" cy="171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02 / 06</a:t>
            </a:r>
          </a:p>
        </p:txBody>
      </p:sp>
    </p:spTree>
    <p:extLst>
      <p:ext uri="{BB962C8B-B14F-4D97-AF65-F5344CB8AC3E}">
        <p14:creationId xmlns:p14="http://schemas.microsoft.com/office/powerpoint/2010/main" val="107551207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summary-eyebrow">
            <a:extLst xmlns:a="http://schemas.openxmlformats.org/drawingml/2006/main">
              <a:ext uri="{FF2B5EF4-FFF2-40B4-BE49-F238E27FC236}">
                <a16:creationId xmlns:a16="http://schemas.microsoft.com/office/drawing/2014/main" id="{B91960A5-1997-4BEA-98BC-EF895790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3429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03 · EXECUTIVE SUMMARY</a:t>
            </a:r>
          </a:p>
        </p:txBody>
      </p:sp>
      <p:sp>
        <p:nvSpPr>
          <p:cNvPr id="2" name="summary-title">
            <a:extLst xmlns:a="http://schemas.openxmlformats.org/drawingml/2006/main">
              <a:ext uri="{FF2B5EF4-FFF2-40B4-BE49-F238E27FC236}">
                <a16:creationId xmlns:a16="http://schemas.microsoft.com/office/drawing/2014/main" id="{E3F2B15B-E9B9-4972-B688-BB151B562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11125200" cy="609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Two decisions unlock the next phase</a:t>
            </a:r>
          </a:p>
        </p:txBody>
      </p:sp>
      <p:sp>
        <p:nvSpPr>
          <p:cNvPr id="3" name="summary-thesis-label">
            <a:extLst xmlns:a="http://schemas.openxmlformats.org/drawingml/2006/main">
              <a:ext uri="{FF2B5EF4-FFF2-40B4-BE49-F238E27FC236}">
                <a16:creationId xmlns:a16="http://schemas.microsoft.com/office/drawing/2014/main" id="{43D73EEC-B0C7-47C0-BCA3-7CD957DE3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2095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EXECUTIVE THESIS</a:t>
            </a:r>
          </a:p>
        </p:txBody>
      </p:sp>
      <p:sp>
        <p:nvSpPr>
          <p:cNvPr id="4" name="summary-thesis">
            <a:extLst xmlns:a="http://schemas.openxmlformats.org/drawingml/2006/main">
              <a:ext uri="{FF2B5EF4-FFF2-40B4-BE49-F238E27FC236}">
                <a16:creationId xmlns:a16="http://schemas.microsoft.com/office/drawing/2014/main" id="{3E3380D8-DE20-426A-8026-657EFF6FA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52600"/>
            <a:ext cx="105727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The fictional operating model remains within its planning range. Capacity - not workflow stability - is now the binding constraint.</a:t>
            </a:r>
          </a:p>
        </p:txBody>
      </p:sp>
      <p:sp>
        <p:nvSpPr>
          <p:cNvPr id="5" name="summary-card-left">
            <a:extLst xmlns:a="http://schemas.openxmlformats.org/drawingml/2006/main">
              <a:ext uri="{FF2B5EF4-FFF2-40B4-BE49-F238E27FC236}">
                <a16:creationId xmlns:a16="http://schemas.microsoft.com/office/drawing/2014/main" id="{18D7B23B-B55D-4DE1-B4F2-F45F1144C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86100"/>
            <a:ext cx="54102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8"/>
          </a:solidFill>
        </p:spPr>
      </p:sp>
      <p:sp>
        <p:nvSpPr>
          <p:cNvPr id="6" name="summary-card-right">
            <a:extLst xmlns:a="http://schemas.openxmlformats.org/drawingml/2006/main">
              <a:ext uri="{FF2B5EF4-FFF2-40B4-BE49-F238E27FC236}">
                <a16:creationId xmlns:a16="http://schemas.microsoft.com/office/drawing/2014/main" id="{B5D3EF1A-C305-4CB9-89CD-6ED2327CC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86100"/>
            <a:ext cx="5410200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8"/>
          </a:solidFill>
        </p:spPr>
      </p:sp>
      <p:sp>
        <p:nvSpPr>
          <p:cNvPr id="7" name="summary-card-left-accent">
            <a:extLst xmlns:a="http://schemas.openxmlformats.org/drawingml/2006/main">
              <a:ext uri="{FF2B5EF4-FFF2-40B4-BE49-F238E27FC236}">
                <a16:creationId xmlns:a16="http://schemas.microsoft.com/office/drawing/2014/main" id="{A3B7C0C1-DF0E-48E5-9FC2-500AEEEF1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86100"/>
            <a:ext cx="5410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8" name="summary-card-right-accent">
            <a:extLst xmlns:a="http://schemas.openxmlformats.org/drawingml/2006/main">
              <a:ext uri="{FF2B5EF4-FFF2-40B4-BE49-F238E27FC236}">
                <a16:creationId xmlns:a16="http://schemas.microsoft.com/office/drawing/2014/main" id="{F735D93A-6689-496D-926C-62A0E8F36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86100"/>
            <a:ext cx="5410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A65A"/>
          </a:solidFill>
        </p:spPr>
      </p:sp>
      <p:sp>
        <p:nvSpPr>
          <p:cNvPr id="9" name="summary-decision-one-label">
            <a:extLst xmlns:a="http://schemas.openxmlformats.org/drawingml/2006/main">
              <a:ext uri="{FF2B5EF4-FFF2-40B4-BE49-F238E27FC236}">
                <a16:creationId xmlns:a16="http://schemas.microsoft.com/office/drawing/2014/main" id="{5A44265C-9971-4056-AE53-A15E6BE0B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90900"/>
            <a:ext cx="14287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DECISION 01</a:t>
            </a:r>
          </a:p>
        </p:txBody>
      </p:sp>
      <p:sp>
        <p:nvSpPr>
          <p:cNvPr id="10" name="summary-decision-one-title">
            <a:extLst xmlns:a="http://schemas.openxmlformats.org/drawingml/2006/main">
              <a:ext uri="{FF2B5EF4-FFF2-40B4-BE49-F238E27FC236}">
                <a16:creationId xmlns:a16="http://schemas.microsoft.com/office/drawing/2014/main" id="{0047E72A-01EC-499E-86C0-662BEE2E4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14750"/>
            <a:ext cx="457200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Reallocate capacity</a:t>
            </a:r>
          </a:p>
        </p:txBody>
      </p:sp>
      <p:sp>
        <p:nvSpPr>
          <p:cNvPr id="11" name="summary-decision-one-body">
            <a:extLst xmlns:a="http://schemas.openxmlformats.org/drawingml/2006/main">
              <a:ext uri="{FF2B5EF4-FFF2-40B4-BE49-F238E27FC236}">
                <a16:creationId xmlns:a16="http://schemas.microsoft.com/office/drawing/2014/main" id="{561176FD-A8FB-4810-9652-B8723C036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48150"/>
            <a:ext cx="46482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Protect the next operating cycle before utilization exceeds the fictional planning ceiling.</a:t>
            </a:r>
          </a:p>
        </p:txBody>
      </p:sp>
      <p:sp>
        <p:nvSpPr>
          <p:cNvPr id="12" name="summary-decision-two-label">
            <a:extLst xmlns:a="http://schemas.openxmlformats.org/drawingml/2006/main">
              <a:ext uri="{FF2B5EF4-FFF2-40B4-BE49-F238E27FC236}">
                <a16:creationId xmlns:a16="http://schemas.microsoft.com/office/drawing/2014/main" id="{D0E2C761-1835-402F-B728-90163FDC1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390900"/>
            <a:ext cx="14287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F2A65A"/>
                </a:solidFill>
                <a:latin typeface="Arial"/>
                <a:ea typeface="Arial"/>
                <a:cs typeface="Arial"/>
              </a:defRPr>
            </a:pPr>
            <a:r>
              <a:t>DECISION 02</a:t>
            </a:r>
          </a:p>
        </p:txBody>
      </p:sp>
      <p:sp>
        <p:nvSpPr>
          <p:cNvPr id="13" name="summary-decision-two-title">
            <a:extLst xmlns:a="http://schemas.openxmlformats.org/drawingml/2006/main">
              <a:ext uri="{FF2B5EF4-FFF2-40B4-BE49-F238E27FC236}">
                <a16:creationId xmlns:a16="http://schemas.microsoft.com/office/drawing/2014/main" id="{E893C9FE-3120-4708-8593-A477389DA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4750"/>
            <a:ext cx="46672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Confirm the Wave 2 sequence</a:t>
            </a:r>
          </a:p>
        </p:txBody>
      </p:sp>
      <p:sp>
        <p:nvSpPr>
          <p:cNvPr id="14" name="summary-decision-two-body">
            <a:extLst xmlns:a="http://schemas.openxmlformats.org/drawingml/2006/main">
              <a:ext uri="{FF2B5EF4-FFF2-40B4-BE49-F238E27FC236}">
                <a16:creationId xmlns:a16="http://schemas.microsoft.com/office/drawing/2014/main" id="{5EE106F4-120D-4BE6-9CE2-2B6AA0B8D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248150"/>
            <a:ext cx="46482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Lock the next workstream order, owner and decision date before launch.</a:t>
            </a:r>
          </a:p>
        </p:txBody>
      </p:sp>
      <p:sp>
        <p:nvSpPr>
          <p:cNvPr id="15" name="summary-decision-strip">
            <a:extLst xmlns:a="http://schemas.openxmlformats.org/drawingml/2006/main">
              <a:ext uri="{FF2B5EF4-FFF2-40B4-BE49-F238E27FC236}">
                <a16:creationId xmlns:a16="http://schemas.microsoft.com/office/drawing/2014/main" id="{B89C0E28-94E4-4F40-9718-FB717324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219700"/>
            <a:ext cx="11277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E"/>
          </a:solidFill>
        </p:spPr>
      </p:sp>
      <p:sp>
        <p:nvSpPr>
          <p:cNvPr id="16" name="summary-decision-strip-copy">
            <a:extLst xmlns:a="http://schemas.openxmlformats.org/drawingml/2006/main">
              <a:ext uri="{FF2B5EF4-FFF2-40B4-BE49-F238E27FC236}">
                <a16:creationId xmlns:a16="http://schemas.microsoft.com/office/drawing/2014/main" id="{FFAC3C99-3C84-4336-9A0E-204BB7439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67350"/>
            <a:ext cx="102870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NEXT DECISION · APPROVE CAPACITY AND SEQUENCE TOGETHER</a:t>
            </a:r>
          </a:p>
        </p:txBody>
      </p:sp>
      <p:cxnSp>
        <p:nvCxnSpPr>
          <p:cNvPr id="53" name="footer-rule-3"/>
          <p:cNvCxnSpPr/>
          <p:nvPr/>
        </p:nvCxnSpPr>
        <p:spPr>
          <a:xfrm xmlns:a="http://schemas.openxmlformats.org/drawingml/2006/main">
            <a:off x="457200" y="6115050"/>
            <a:ext cx="112776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18" name="footer-disclaimer-3">
            <a:extLst xmlns:a="http://schemas.openxmlformats.org/drawingml/2006/main">
              <a:ext uri="{FF2B5EF4-FFF2-40B4-BE49-F238E27FC236}">
                <a16:creationId xmlns:a16="http://schemas.microsoft.com/office/drawing/2014/main" id="{87FB06F3-6356-4B20-B054-C0AD58952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210300"/>
            <a:ext cx="92392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19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687DE2AD-D287-4F43-8283-A6ECEECD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6210300"/>
            <a:ext cx="11620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03 / 06</a:t>
            </a:r>
          </a:p>
        </p:txBody>
      </p:sp>
    </p:spTree>
    <p:extLst>
      <p:ext uri="{BB962C8B-B14F-4D97-AF65-F5344CB8AC3E}">
        <p14:creationId xmlns:p14="http://schemas.microsoft.com/office/powerpoint/2010/main" val="64565168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dashboard-eyebrow">
            <a:extLst xmlns:a="http://schemas.openxmlformats.org/drawingml/2006/main">
              <a:ext uri="{FF2B5EF4-FFF2-40B4-BE49-F238E27FC236}">
                <a16:creationId xmlns:a16="http://schemas.microsoft.com/office/drawing/2014/main" id="{82855602-4610-4B8B-A297-F23791169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31432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04 · KPI DASHBOARD</a:t>
            </a:r>
          </a:p>
        </p:txBody>
      </p:sp>
      <p:sp>
        <p:nvSpPr>
          <p:cNvPr id="2" name="dashboard-title">
            <a:extLst xmlns:a="http://schemas.openxmlformats.org/drawingml/2006/main">
              <a:ext uri="{FF2B5EF4-FFF2-40B4-BE49-F238E27FC236}">
                <a16:creationId xmlns:a16="http://schemas.microsoft.com/office/drawing/2014/main" id="{F29EE683-FB73-4DE8-8E5F-64F6FFCCE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11125200" cy="590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Capacity needs action before Wave 2</a:t>
            </a:r>
          </a:p>
        </p:txBody>
      </p:sp>
      <p:sp>
        <p:nvSpPr>
          <p:cNvPr id="3" name="dashboard-chart-frame">
            <a:extLst xmlns:a="http://schemas.openxmlformats.org/drawingml/2006/main">
              <a:ext uri="{FF2B5EF4-FFF2-40B4-BE49-F238E27FC236}">
                <a16:creationId xmlns:a16="http://schemas.microsoft.com/office/drawing/2014/main" id="{F0599DE6-CF02-4A12-889A-5E44DB2CB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66850"/>
            <a:ext cx="6191250" cy="443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1430">
            <a:solidFill>
              <a:srgbClr val="C7D2DE"/>
            </a:solidFill>
            <a:prstDash val="solid"/>
          </a:ln>
        </p:spPr>
      </p:sp>
      <p:sp>
        <p:nvSpPr>
          <p:cNvPr id="4" name="dashboard-chart-label">
            <a:extLst xmlns:a="http://schemas.openxmlformats.org/drawingml/2006/main">
              <a:ext uri="{FF2B5EF4-FFF2-40B4-BE49-F238E27FC236}">
                <a16:creationId xmlns:a16="http://schemas.microsoft.com/office/drawing/2014/main" id="{13129FD5-2937-4665-A505-12BBC02B0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57350"/>
            <a:ext cx="5334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EIGHT-WEEK COMPLETION &amp; UTILIZATION TREND</a:t>
            </a:r>
          </a:p>
        </p:txBody>
      </p:sp>
      <p:sp>
        <p:nvSpPr>
          <p:cNvPr id="5" name="dashboard-demo-label">
            <a:extLst xmlns:a="http://schemas.openxmlformats.org/drawingml/2006/main">
              <a:ext uri="{FF2B5EF4-FFF2-40B4-BE49-F238E27FC236}">
                <a16:creationId xmlns:a16="http://schemas.microsoft.com/office/drawing/2014/main" id="{1A6EE8E2-042C-415B-B5F0-7F408B698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1657350"/>
            <a:ext cx="15811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ILLUSTRATIVE DEMO DATA</a:t>
            </a:r>
          </a:p>
        </p:txBody>
      </p:sp>
      <p:sp>
        <p:nvSpPr>
          <p:cNvPr id="6" name="dashboard-readout-label">
            <a:extLst xmlns:a="http://schemas.openxmlformats.org/drawingml/2006/main">
              <a:ext uri="{FF2B5EF4-FFF2-40B4-BE49-F238E27FC236}">
                <a16:creationId xmlns:a16="http://schemas.microsoft.com/office/drawing/2014/main" id="{60060831-2F91-425B-B12E-0C09C008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657350"/>
            <a:ext cx="20955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EXECUTIVE READOUT</a:t>
            </a:r>
          </a:p>
        </p:txBody>
      </p:sp>
      <p:sp>
        <p:nvSpPr>
          <p:cNvPr id="7" name="dashboard-readout-title">
            <a:extLst xmlns:a="http://schemas.openxmlformats.org/drawingml/2006/main">
              <a:ext uri="{FF2B5EF4-FFF2-40B4-BE49-F238E27FC236}">
                <a16:creationId xmlns:a16="http://schemas.microsoft.com/office/drawing/2014/main" id="{332ABDEE-1FB9-4FE1-B448-0644E48A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1981200"/>
            <a:ext cx="4343400" cy="914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Throughput rises while utilization approaches the planning ceiling.</a:t>
            </a:r>
          </a:p>
        </p:txBody>
      </p:sp>
      <p:sp>
        <p:nvSpPr>
          <p:cNvPr id="8" name="dashboard-readout-body">
            <a:extLst xmlns:a="http://schemas.openxmlformats.org/drawingml/2006/main">
              <a:ext uri="{FF2B5EF4-FFF2-40B4-BE49-F238E27FC236}">
                <a16:creationId xmlns:a16="http://schemas.microsoft.com/office/drawing/2014/main" id="{134E035B-5656-4FE7-937F-879041D61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105150"/>
            <a:ext cx="43434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Approve capacity before the next fictional cycle begins; do not treat these values as reported performance.</a:t>
            </a:r>
          </a:p>
        </p:txBody>
      </p:sp>
      <p:cxnSp>
        <p:nvCxnSpPr>
          <p:cNvPr id="45" name="dashboard-stat-rule"/>
          <p:cNvCxnSpPr/>
          <p:nvPr/>
        </p:nvCxnSpPr>
        <p:spPr>
          <a:xfrm xmlns:a="http://schemas.openxmlformats.org/drawingml/2006/main">
            <a:off x="7124700" y="4057650"/>
            <a:ext cx="43434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10" name="dashboard-stat-one">
            <a:extLst xmlns:a="http://schemas.openxmlformats.org/drawingml/2006/main">
              <a:ext uri="{FF2B5EF4-FFF2-40B4-BE49-F238E27FC236}">
                <a16:creationId xmlns:a16="http://schemas.microsoft.com/office/drawing/2014/main" id="{4B8003FD-2B7A-4E47-AFE9-64A321804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324350"/>
            <a:ext cx="17907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24A99A"/>
                </a:solidFill>
                <a:latin typeface="Arial"/>
                <a:ea typeface="Arial"/>
                <a:cs typeface="Arial"/>
              </a:defRPr>
            </a:pPr>
            <a:r>
              <a:t>82%</a:t>
            </a:r>
          </a:p>
        </p:txBody>
      </p:sp>
      <p:sp>
        <p:nvSpPr>
          <p:cNvPr id="11" name="dashboard-stat-one-label">
            <a:extLst xmlns:a="http://schemas.openxmlformats.org/drawingml/2006/main">
              <a:ext uri="{FF2B5EF4-FFF2-40B4-BE49-F238E27FC236}">
                <a16:creationId xmlns:a16="http://schemas.microsoft.com/office/drawing/2014/main" id="{FA0A353B-8E51-46C5-8376-2309404F1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010150"/>
            <a:ext cx="1790700" cy="495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Capacity utilization
Illustrative value</a:t>
            </a:r>
          </a:p>
        </p:txBody>
      </p:sp>
      <p:sp>
        <p:nvSpPr>
          <p:cNvPr id="12" name="dashboard-stat-two">
            <a:extLst xmlns:a="http://schemas.openxmlformats.org/drawingml/2006/main">
              <a:ext uri="{FF2B5EF4-FFF2-40B4-BE49-F238E27FC236}">
                <a16:creationId xmlns:a16="http://schemas.microsoft.com/office/drawing/2014/main" id="{D1B6EBA0-DBF4-4058-A2C8-7647189C3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324350"/>
            <a:ext cx="17907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97%</a:t>
            </a:r>
          </a:p>
        </p:txBody>
      </p:sp>
      <p:sp>
        <p:nvSpPr>
          <p:cNvPr id="13" name="dashboard-stat-two-label">
            <a:extLst xmlns:a="http://schemas.openxmlformats.org/drawingml/2006/main">
              <a:ext uri="{FF2B5EF4-FFF2-40B4-BE49-F238E27FC236}">
                <a16:creationId xmlns:a16="http://schemas.microsoft.com/office/drawing/2014/main" id="{63225982-DB82-41F9-9354-F929B91C9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5010150"/>
            <a:ext cx="1790700" cy="495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On-time completion
Illustrative value</a:t>
            </a:r>
          </a:p>
        </p:txBody>
      </p:sp>
      <p:sp>
        <p:nvSpPr>
          <p:cNvPr id="14" name="dashboard-watch-strip">
            <a:extLst xmlns:a="http://schemas.openxmlformats.org/drawingml/2006/main">
              <a:ext uri="{FF2B5EF4-FFF2-40B4-BE49-F238E27FC236}">
                <a16:creationId xmlns:a16="http://schemas.microsoft.com/office/drawing/2014/main" id="{7A430280-2F43-4762-87C5-49CDF4B2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5638800"/>
            <a:ext cx="434340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A65A"/>
          </a:solidFill>
        </p:spPr>
      </p:sp>
      <p:sp>
        <p:nvSpPr>
          <p:cNvPr id="15" name="dashboard-watch-copy">
            <a:extLst xmlns:a="http://schemas.openxmlformats.org/drawingml/2006/main">
              <a:ext uri="{FF2B5EF4-FFF2-40B4-BE49-F238E27FC236}">
                <a16:creationId xmlns:a16="http://schemas.microsoft.com/office/drawing/2014/main" id="{C1CF45CB-3FEB-4D76-88E4-69C383A45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5695950"/>
            <a:ext cx="4000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WATCH ITEM · CAPACITY BEFORE WAVE 2</a:t>
            </a:r>
          </a:p>
        </p:txBody>
      </p:sp>
      <p:cxnSp>
        <p:nvCxnSpPr>
          <p:cNvPr id="52" name="footer-rule-4"/>
          <p:cNvCxnSpPr/>
          <p:nvPr/>
        </p:nvCxnSpPr>
        <p:spPr>
          <a:xfrm xmlns:a="http://schemas.openxmlformats.org/drawingml/2006/main">
            <a:off x="457200" y="6115050"/>
            <a:ext cx="112776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17" name="footer-disclaimer-4">
            <a:extLst xmlns:a="http://schemas.openxmlformats.org/drawingml/2006/main">
              <a:ext uri="{FF2B5EF4-FFF2-40B4-BE49-F238E27FC236}">
                <a16:creationId xmlns:a16="http://schemas.microsoft.com/office/drawing/2014/main" id="{8898492D-7DC2-43B1-90E4-2141F9331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210300"/>
            <a:ext cx="92392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18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1ADA501A-1B69-464F-93FB-585317C90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6210300"/>
            <a:ext cx="11620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04 / 06</a:t>
            </a:r>
          </a:p>
        </p:txBody>
      </p:sp>
      <p:graphicFrame>
        <p:nvGraphicFramePr>
          <p:cNvPr id="55" name="Chart"/>
          <p:cNvGraphicFramePr/>
          <p:nvPr/>
        </p:nvGraphicFramePr>
        <p:xfrm>
          <a:off xmlns:a="http://schemas.openxmlformats.org/drawingml/2006/main" x="704850" y="2019300"/>
          <a:ext xmlns:a="http://schemas.openxmlformats.org/drawingml/2006/main" cx="5676900" cy="3543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98019a34e4a414b"/>
          </a:graphicData>
        </a:graphic>
      </p:graphicFrame>
    </p:spTree>
    <p:extLst>
      <p:ext uri="{BB962C8B-B14F-4D97-AF65-F5344CB8AC3E}">
        <p14:creationId xmlns:p14="http://schemas.microsoft.com/office/powerpoint/2010/main" val="72323138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timeline-eyebrow">
            <a:extLst xmlns:a="http://schemas.openxmlformats.org/drawingml/2006/main">
              <a:ext uri="{FF2B5EF4-FFF2-40B4-BE49-F238E27FC236}">
                <a16:creationId xmlns:a16="http://schemas.microsoft.com/office/drawing/2014/main" id="{58FA342C-4C2F-4083-8C05-F26B234BA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3429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05 · PROCESS &amp; TIMELINE</a:t>
            </a:r>
          </a:p>
        </p:txBody>
      </p:sp>
      <p:sp>
        <p:nvSpPr>
          <p:cNvPr id="2" name="timeline-title">
            <a:extLst xmlns:a="http://schemas.openxmlformats.org/drawingml/2006/main">
              <a:ext uri="{FF2B5EF4-FFF2-40B4-BE49-F238E27FC236}">
                <a16:creationId xmlns:a16="http://schemas.microsoft.com/office/drawing/2014/main" id="{F2571F60-BAE3-4B76-86AF-44815B94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33400"/>
            <a:ext cx="11125200" cy="590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Three stages keep the cycle decision-ready</a:t>
            </a:r>
          </a:p>
        </p:txBody>
      </p:sp>
      <p:cxnSp>
        <p:nvCxnSpPr>
          <p:cNvPr id="55" name="timeline-connector"/>
          <p:cNvCxnSpPr/>
          <p:nvPr/>
        </p:nvCxnSpPr>
        <p:spPr>
          <a:xfrm xmlns:a="http://schemas.openxmlformats.org/drawingml/2006/main">
            <a:off x="457200" y="5314950"/>
            <a:ext cx="11277600" cy="95"/>
          </a:xfrm>
          <a:prstGeom xmlns:a="http://schemas.openxmlformats.org/drawingml/2006/main" prst="straightConnector1">
            <a:avLst/>
          </a:prstGeom>
          <a:ln xmlns:a="http://schemas.openxmlformats.org/drawingml/2006/main" w="14288">
            <a:solidFill>
              <a:srgbClr val="10243E"/>
            </a:solidFill>
            <a:prstDash val="solid"/>
          </a:ln>
        </p:spPr>
      </p:cxnSp>
      <p:sp>
        <p:nvSpPr>
          <p:cNvPr id="4" name="timeline-card-one">
            <a:extLst xmlns:a="http://schemas.openxmlformats.org/drawingml/2006/main">
              <a:ext uri="{FF2B5EF4-FFF2-40B4-BE49-F238E27FC236}">
                <a16:creationId xmlns:a16="http://schemas.microsoft.com/office/drawing/2014/main" id="{752E1768-8CD6-4C72-8552-C4D0C0FB4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35052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8"/>
          </a:solidFill>
        </p:spPr>
      </p:sp>
      <p:sp>
        <p:nvSpPr>
          <p:cNvPr id="5" name="timeline-card-two">
            <a:extLst xmlns:a="http://schemas.openxmlformats.org/drawingml/2006/main">
              <a:ext uri="{FF2B5EF4-FFF2-40B4-BE49-F238E27FC236}">
                <a16:creationId xmlns:a16="http://schemas.microsoft.com/office/drawing/2014/main" id="{647114EA-AFDD-498F-ABD6-D27EDF33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62100"/>
            <a:ext cx="35052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8"/>
          </a:solidFill>
        </p:spPr>
      </p:sp>
      <p:sp>
        <p:nvSpPr>
          <p:cNvPr id="6" name="timeline-card-three">
            <a:extLst xmlns:a="http://schemas.openxmlformats.org/drawingml/2006/main">
              <a:ext uri="{FF2B5EF4-FFF2-40B4-BE49-F238E27FC236}">
                <a16:creationId xmlns:a16="http://schemas.microsoft.com/office/drawing/2014/main" id="{0AEC659A-19D5-474E-ACAF-441870E2F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62100"/>
            <a:ext cx="3505200" cy="3390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8"/>
          </a:solidFill>
        </p:spPr>
      </p:sp>
      <p:sp>
        <p:nvSpPr>
          <p:cNvPr id="7" name="timeline-accent-one">
            <a:extLst xmlns:a="http://schemas.openxmlformats.org/drawingml/2006/main">
              <a:ext uri="{FF2B5EF4-FFF2-40B4-BE49-F238E27FC236}">
                <a16:creationId xmlns:a16="http://schemas.microsoft.com/office/drawing/2014/main" id="{47697C89-BB63-40E1-B9A0-5DE39C6D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562100"/>
            <a:ext cx="3505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A99A"/>
          </a:solidFill>
        </p:spPr>
      </p:sp>
      <p:sp>
        <p:nvSpPr>
          <p:cNvPr id="8" name="timeline-accent-two">
            <a:extLst xmlns:a="http://schemas.openxmlformats.org/drawingml/2006/main">
              <a:ext uri="{FF2B5EF4-FFF2-40B4-BE49-F238E27FC236}">
                <a16:creationId xmlns:a16="http://schemas.microsoft.com/office/drawing/2014/main" id="{855230F7-158B-4FD0-8417-EB0DA1CDE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562100"/>
            <a:ext cx="3505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9" name="timeline-accent-three">
            <a:extLst xmlns:a="http://schemas.openxmlformats.org/drawingml/2006/main">
              <a:ext uri="{FF2B5EF4-FFF2-40B4-BE49-F238E27FC236}">
                <a16:creationId xmlns:a16="http://schemas.microsoft.com/office/drawing/2014/main" id="{857E94A3-98B3-458C-8A72-F64871EE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62100"/>
            <a:ext cx="3505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A65A"/>
          </a:solidFill>
        </p:spPr>
      </p:sp>
      <p:sp>
        <p:nvSpPr>
          <p:cNvPr id="10" name="timeline-dot-one">
            <a:extLst xmlns:a="http://schemas.openxmlformats.org/drawingml/2006/main">
              <a:ext uri="{FF2B5EF4-FFF2-40B4-BE49-F238E27FC236}">
                <a16:creationId xmlns:a16="http://schemas.microsoft.com/office/drawing/2014/main" id="{A5CC3B13-E3C7-4675-806C-34810EC30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2482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4A99A"/>
          </a:solidFill>
        </p:spPr>
      </p:sp>
      <p:sp>
        <p:nvSpPr>
          <p:cNvPr id="11" name="timeline-dot-two">
            <a:extLst xmlns:a="http://schemas.openxmlformats.org/drawingml/2006/main">
              <a:ext uri="{FF2B5EF4-FFF2-40B4-BE49-F238E27FC236}">
                <a16:creationId xmlns:a16="http://schemas.microsoft.com/office/drawing/2014/main" id="{89CFA11F-E61C-4E30-8E17-F680EE615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52482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12" name="timeline-dot-three">
            <a:extLst xmlns:a="http://schemas.openxmlformats.org/drawingml/2006/main">
              <a:ext uri="{FF2B5EF4-FFF2-40B4-BE49-F238E27FC236}">
                <a16:creationId xmlns:a16="http://schemas.microsoft.com/office/drawing/2014/main" id="{319483C1-633E-4D68-ABE7-110DC47D4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91925" y="5248275"/>
            <a:ext cx="142875" cy="14287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2A65A"/>
          </a:solidFill>
        </p:spPr>
      </p:sp>
      <p:sp>
        <p:nvSpPr>
          <p:cNvPr id="13" name="timeline-number-one">
            <a:extLst xmlns:a="http://schemas.openxmlformats.org/drawingml/2006/main">
              <a:ext uri="{FF2B5EF4-FFF2-40B4-BE49-F238E27FC236}">
                <a16:creationId xmlns:a16="http://schemas.microsoft.com/office/drawing/2014/main" id="{DADA6B98-9C35-4F8E-B424-ACBAD2FE7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66900"/>
            <a:ext cx="666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4A99A"/>
                </a:solidFill>
                <a:latin typeface="Arial"/>
                <a:ea typeface="Arial"/>
                <a:cs typeface="Arial"/>
              </a:defRPr>
            </a:pPr>
            <a:r>
              <a:t>01</a:t>
            </a:r>
          </a:p>
        </p:txBody>
      </p:sp>
      <p:sp>
        <p:nvSpPr>
          <p:cNvPr id="14" name="timeline-title-one">
            <a:extLst xmlns:a="http://schemas.openxmlformats.org/drawingml/2006/main">
              <a:ext uri="{FF2B5EF4-FFF2-40B4-BE49-F238E27FC236}">
                <a16:creationId xmlns:a16="http://schemas.microsoft.com/office/drawing/2014/main" id="{648A2E4A-632D-4347-B7AA-873144B5B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05050"/>
            <a:ext cx="25717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ALIGN</a:t>
            </a:r>
          </a:p>
        </p:txBody>
      </p:sp>
      <p:sp>
        <p:nvSpPr>
          <p:cNvPr id="15" name="timeline-body-one">
            <a:extLst xmlns:a="http://schemas.openxmlformats.org/drawingml/2006/main">
              <a:ext uri="{FF2B5EF4-FFF2-40B4-BE49-F238E27FC236}">
                <a16:creationId xmlns:a16="http://schemas.microsoft.com/office/drawing/2014/main" id="{4E05623B-1FB2-4EEA-B4D4-7822C4FC1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33700"/>
            <a:ext cx="2724150" cy="1295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Confirm objective and scope
Name one sponsor
Lock success criteria</a:t>
            </a:r>
          </a:p>
        </p:txBody>
      </p:sp>
      <p:sp>
        <p:nvSpPr>
          <p:cNvPr id="16" name="timeline-number-two">
            <a:extLst xmlns:a="http://schemas.openxmlformats.org/drawingml/2006/main">
              <a:ext uri="{FF2B5EF4-FFF2-40B4-BE49-F238E27FC236}">
                <a16:creationId xmlns:a16="http://schemas.microsoft.com/office/drawing/2014/main" id="{8380F530-B9A2-47C9-98F2-F8F01B6D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866900"/>
            <a:ext cx="666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  <p:sp>
        <p:nvSpPr>
          <p:cNvPr id="17" name="timeline-title-two">
            <a:extLst xmlns:a="http://schemas.openxmlformats.org/drawingml/2006/main">
              <a:ext uri="{FF2B5EF4-FFF2-40B4-BE49-F238E27FC236}">
                <a16:creationId xmlns:a16="http://schemas.microsoft.com/office/drawing/2014/main" id="{547B433D-C4A6-4FCE-B67C-FC8E8F0B0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305050"/>
            <a:ext cx="25717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EXECUTE</a:t>
            </a:r>
          </a:p>
        </p:txBody>
      </p:sp>
      <p:sp>
        <p:nvSpPr>
          <p:cNvPr id="18" name="timeline-body-two">
            <a:extLst xmlns:a="http://schemas.openxmlformats.org/drawingml/2006/main">
              <a:ext uri="{FF2B5EF4-FFF2-40B4-BE49-F238E27FC236}">
                <a16:creationId xmlns:a16="http://schemas.microsoft.com/office/drawing/2014/main" id="{97B9B466-9D2A-41D8-AC77-6D8C02676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33700"/>
            <a:ext cx="2724150" cy="1295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Run the working cycle
Review evidence weekly
Resolve exceptions</a:t>
            </a:r>
          </a:p>
        </p:txBody>
      </p:sp>
      <p:sp>
        <p:nvSpPr>
          <p:cNvPr id="19" name="timeline-number-three">
            <a:extLst xmlns:a="http://schemas.openxmlformats.org/drawingml/2006/main">
              <a:ext uri="{FF2B5EF4-FFF2-40B4-BE49-F238E27FC236}">
                <a16:creationId xmlns:a16="http://schemas.microsoft.com/office/drawing/2014/main" id="{8D3B21B2-8F76-48DE-AF22-433E57A2C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866900"/>
            <a:ext cx="666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2A65A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  <p:sp>
        <p:nvSpPr>
          <p:cNvPr id="20" name="timeline-title-three">
            <a:extLst xmlns:a="http://schemas.openxmlformats.org/drawingml/2006/main">
              <a:ext uri="{FF2B5EF4-FFF2-40B4-BE49-F238E27FC236}">
                <a16:creationId xmlns:a16="http://schemas.microsoft.com/office/drawing/2014/main" id="{AD0C8F80-21CE-4519-AAF4-DB3FDC961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305050"/>
            <a:ext cx="25717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DECIDE</a:t>
            </a:r>
          </a:p>
        </p:txBody>
      </p:sp>
      <p:sp>
        <p:nvSpPr>
          <p:cNvPr id="21" name="timeline-body-three">
            <a:extLst xmlns:a="http://schemas.openxmlformats.org/drawingml/2006/main">
              <a:ext uri="{FF2B5EF4-FFF2-40B4-BE49-F238E27FC236}">
                <a16:creationId xmlns:a16="http://schemas.microsoft.com/office/drawing/2014/main" id="{D49330A6-EF50-45E2-A9A2-47842DA0C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33700"/>
            <a:ext cx="2724150" cy="1295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Compare results to gates
Approve, revise or close
Assign the next owner</a:t>
            </a:r>
          </a:p>
        </p:txBody>
      </p:sp>
      <p:sp>
        <p:nvSpPr>
          <p:cNvPr id="22" name="timeline-label-one">
            <a:extLst xmlns:a="http://schemas.openxmlformats.org/drawingml/2006/main">
              <a:ext uri="{FF2B5EF4-FFF2-40B4-BE49-F238E27FC236}">
                <a16:creationId xmlns:a16="http://schemas.microsoft.com/office/drawing/2014/main" id="{57C0DE85-17E9-4CA4-B227-0977DF12A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56260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WEEK 0</a:t>
            </a:r>
          </a:p>
        </p:txBody>
      </p:sp>
      <p:sp>
        <p:nvSpPr>
          <p:cNvPr id="23" name="timeline-label-two">
            <a:extLst xmlns:a="http://schemas.openxmlformats.org/drawingml/2006/main">
              <a:ext uri="{FF2B5EF4-FFF2-40B4-BE49-F238E27FC236}">
                <a16:creationId xmlns:a16="http://schemas.microsoft.com/office/drawing/2014/main" id="{18F7D6A8-281A-475F-A525-2EB789E1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5562600"/>
            <a:ext cx="1905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WEEKS 1-6</a:t>
            </a:r>
          </a:p>
        </p:txBody>
      </p:sp>
      <p:sp>
        <p:nvSpPr>
          <p:cNvPr id="24" name="timeline-label-three">
            <a:extLst xmlns:a="http://schemas.openxmlformats.org/drawingml/2006/main">
              <a:ext uri="{FF2B5EF4-FFF2-40B4-BE49-F238E27FC236}">
                <a16:creationId xmlns:a16="http://schemas.microsoft.com/office/drawing/2014/main" id="{DD240600-FDDE-4966-8517-4C5EC205B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556260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WEEK 7</a:t>
            </a:r>
          </a:p>
        </p:txBody>
      </p:sp>
      <p:cxnSp>
        <p:nvCxnSpPr>
          <p:cNvPr id="77" name="footer-rule-5"/>
          <p:cNvCxnSpPr/>
          <p:nvPr/>
        </p:nvCxnSpPr>
        <p:spPr>
          <a:xfrm xmlns:a="http://schemas.openxmlformats.org/drawingml/2006/main">
            <a:off x="457200" y="6115050"/>
            <a:ext cx="112776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26" name="footer-disclaimer-5">
            <a:extLst xmlns:a="http://schemas.openxmlformats.org/drawingml/2006/main">
              <a:ext uri="{FF2B5EF4-FFF2-40B4-BE49-F238E27FC236}">
                <a16:creationId xmlns:a16="http://schemas.microsoft.com/office/drawing/2014/main" id="{7A03B380-F9E4-4150-9C3D-8FA952A1C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210300"/>
            <a:ext cx="92392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27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20F3BFBD-F1FB-498E-99E8-05C7D92EB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6210300"/>
            <a:ext cx="116205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05 / 06</a:t>
            </a:r>
          </a:p>
        </p:txBody>
      </p:sp>
    </p:spTree>
    <p:extLst>
      <p:ext uri="{BB962C8B-B14F-4D97-AF65-F5344CB8AC3E}">
        <p14:creationId xmlns:p14="http://schemas.microsoft.com/office/powerpoint/2010/main" val="140387142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closing-right-navy">
            <a:extLst xmlns:a="http://schemas.openxmlformats.org/drawingml/2006/main">
              <a:ext uri="{FF2B5EF4-FFF2-40B4-BE49-F238E27FC236}">
                <a16:creationId xmlns:a16="http://schemas.microsoft.com/office/drawing/2014/main" id="{3E3B4C33-54DC-4F0F-80D2-5175C75F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0"/>
            <a:ext cx="4191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43E"/>
          </a:solidFill>
        </p:spPr>
      </p:sp>
      <p:sp>
        <p:nvSpPr>
          <p:cNvPr id="2" name="closing-right-accent">
            <a:extLst xmlns:a="http://schemas.openxmlformats.org/drawingml/2006/main">
              <a:ext uri="{FF2B5EF4-FFF2-40B4-BE49-F238E27FC236}">
                <a16:creationId xmlns:a16="http://schemas.microsoft.com/office/drawing/2014/main" id="{400C209F-B3B6-4235-8F62-C3C28D9A7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3" name="closing-eyebrow">
            <a:extLst xmlns:a="http://schemas.openxmlformats.org/drawingml/2006/main">
              <a:ext uri="{FF2B5EF4-FFF2-40B4-BE49-F238E27FC236}">
                <a16:creationId xmlns:a16="http://schemas.microsoft.com/office/drawing/2014/main" id="{CF167AEC-6385-4EB4-886D-7B225CE37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4953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06 · CLOSING &amp; NEXT STEPS</a:t>
            </a:r>
          </a:p>
        </p:txBody>
      </p:sp>
      <p:sp>
        <p:nvSpPr>
          <p:cNvPr id="4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81951B0B-C2E0-479E-867B-C7426D172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6572250" cy="1866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800" b="1">
                <a:solidFill>
                  <a:srgbClr val="10243E"/>
                </a:solidFill>
                <a:latin typeface="Arial"/>
                <a:ea typeface="Arial"/>
                <a:cs typeface="Arial"/>
              </a:defRPr>
            </a:pPr>
            <a:r>
              <a:t>Confirm scope, owner
and date</a:t>
            </a:r>
          </a:p>
        </p:txBody>
      </p:sp>
      <p:sp>
        <p:nvSpPr>
          <p:cNvPr id="5" name="closing-subtitle">
            <a:extLst xmlns:a="http://schemas.openxmlformats.org/drawingml/2006/main">
              <a:ext uri="{FF2B5EF4-FFF2-40B4-BE49-F238E27FC236}">
                <a16:creationId xmlns:a16="http://schemas.microsoft.com/office/drawing/2014/main" id="{5470A976-8975-4CF5-A139-D9290249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6477000" cy="628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Close with one decision and a clear owner - not a generic thank-you page.</a:t>
            </a:r>
          </a:p>
        </p:txBody>
      </p:sp>
      <p:cxnSp>
        <p:nvCxnSpPr>
          <p:cNvPr id="46" name="closing-actions-rule"/>
          <p:cNvCxnSpPr/>
          <p:nvPr/>
        </p:nvCxnSpPr>
        <p:spPr>
          <a:xfrm xmlns:a="http://schemas.openxmlformats.org/drawingml/2006/main">
            <a:off x="609600" y="4991100"/>
            <a:ext cx="64770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7" name="closing-action-one">
            <a:extLst xmlns:a="http://schemas.openxmlformats.org/drawingml/2006/main">
              <a:ext uri="{FF2B5EF4-FFF2-40B4-BE49-F238E27FC236}">
                <a16:creationId xmlns:a16="http://schemas.microsoft.com/office/drawing/2014/main" id="{A434E2F6-8B53-432F-A51D-BDBD9A13C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7685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01  SCOPE</a:t>
            </a:r>
          </a:p>
        </p:txBody>
      </p:sp>
      <p:sp>
        <p:nvSpPr>
          <p:cNvPr id="8" name="closing-action-two">
            <a:extLst xmlns:a="http://schemas.openxmlformats.org/drawingml/2006/main">
              <a:ext uri="{FF2B5EF4-FFF2-40B4-BE49-F238E27FC236}">
                <a16:creationId xmlns:a16="http://schemas.microsoft.com/office/drawing/2014/main" id="{E154F521-73B3-4327-99EC-9E0A8D58B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27685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02  OWNER</a:t>
            </a:r>
          </a:p>
        </p:txBody>
      </p:sp>
      <p:sp>
        <p:nvSpPr>
          <p:cNvPr id="9" name="closing-action-three">
            <a:extLst xmlns:a="http://schemas.openxmlformats.org/drawingml/2006/main">
              <a:ext uri="{FF2B5EF4-FFF2-40B4-BE49-F238E27FC236}">
                <a16:creationId xmlns:a16="http://schemas.microsoft.com/office/drawing/2014/main" id="{8340AAD4-8084-4B45-AAE8-3DE693DB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527685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F6FED"/>
                </a:solidFill>
                <a:latin typeface="Arial"/>
                <a:ea typeface="Arial"/>
                <a:cs typeface="Arial"/>
              </a:defRPr>
            </a:pPr>
            <a:r>
              <a:t>03  DATE</a:t>
            </a:r>
          </a:p>
        </p:txBody>
      </p:sp>
      <p:sp>
        <p:nvSpPr>
          <p:cNvPr id="10" name="closing-panel-label">
            <a:extLst xmlns:a="http://schemas.openxmlformats.org/drawingml/2006/main">
              <a:ext uri="{FF2B5EF4-FFF2-40B4-BE49-F238E27FC236}">
                <a16:creationId xmlns:a16="http://schemas.microsoft.com/office/drawing/2014/main" id="{806CF222-E814-4A95-91AF-4A6392D1A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723900"/>
            <a:ext cx="1714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24A99A"/>
                </a:solidFill>
                <a:latin typeface="Arial"/>
                <a:ea typeface="Arial"/>
                <a:cs typeface="Arial"/>
              </a:defRPr>
            </a:pPr>
            <a:r>
              <a:t>DECISION</a:t>
            </a:r>
          </a:p>
        </p:txBody>
      </p:sp>
      <p:sp>
        <p:nvSpPr>
          <p:cNvPr id="11" name="closing-panel-options">
            <a:extLst xmlns:a="http://schemas.openxmlformats.org/drawingml/2006/main">
              <a:ext uri="{FF2B5EF4-FFF2-40B4-BE49-F238E27FC236}">
                <a16:creationId xmlns:a16="http://schemas.microsoft.com/office/drawing/2014/main" id="{EFF08304-03E2-4CF9-AF59-01ED5D1AB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200150"/>
            <a:ext cx="3143250" cy="1066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□  APPROVED
□  APPROVED WITH CONDITIONS
□  DEFERRED</a:t>
            </a:r>
          </a:p>
        </p:txBody>
      </p:sp>
      <p:cxnSp>
        <p:nvCxnSpPr>
          <p:cNvPr id="52" name="closing-panel-rule-one"/>
          <p:cNvCxnSpPr/>
          <p:nvPr/>
        </p:nvCxnSpPr>
        <p:spPr>
          <a:xfrm xmlns:a="http://schemas.openxmlformats.org/drawingml/2006/main">
            <a:off x="8458200" y="2647950"/>
            <a:ext cx="28575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50647C"/>
            </a:solidFill>
            <a:prstDash val="solid"/>
          </a:ln>
        </p:spPr>
      </p:cxnSp>
      <p:sp>
        <p:nvSpPr>
          <p:cNvPr id="13" name="closing-owner-label">
            <a:extLst xmlns:a="http://schemas.openxmlformats.org/drawingml/2006/main">
              <a:ext uri="{FF2B5EF4-FFF2-40B4-BE49-F238E27FC236}">
                <a16:creationId xmlns:a16="http://schemas.microsoft.com/office/drawing/2014/main" id="{D5861E52-E5B6-49CE-A6DA-D5CE27090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952750"/>
            <a:ext cx="12382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4A99A"/>
                </a:solidFill>
                <a:latin typeface="Arial"/>
                <a:ea typeface="Arial"/>
                <a:cs typeface="Arial"/>
              </a:defRPr>
            </a:pPr>
            <a:r>
              <a:t>OWNER</a:t>
            </a:r>
          </a:p>
        </p:txBody>
      </p:sp>
      <p:sp>
        <p:nvSpPr>
          <p:cNvPr id="14" name="closing-owner-value">
            <a:extLst xmlns:a="http://schemas.openxmlformats.org/drawingml/2006/main">
              <a:ext uri="{FF2B5EF4-FFF2-40B4-BE49-F238E27FC236}">
                <a16:creationId xmlns:a16="http://schemas.microsoft.com/office/drawing/2014/main" id="{5E9894EB-025E-492F-98D1-80573B8D6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95650"/>
            <a:ext cx="285750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[NAME · ROLE]</a:t>
            </a:r>
          </a:p>
        </p:txBody>
      </p:sp>
      <p:sp>
        <p:nvSpPr>
          <p:cNvPr id="15" name="closing-date-label">
            <a:extLst xmlns:a="http://schemas.openxmlformats.org/drawingml/2006/main">
              <a:ext uri="{FF2B5EF4-FFF2-40B4-BE49-F238E27FC236}">
                <a16:creationId xmlns:a16="http://schemas.microsoft.com/office/drawing/2014/main" id="{DC395386-34D8-4061-A350-B2CFCE381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019550"/>
            <a:ext cx="14287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24A99A"/>
                </a:solidFill>
                <a:latin typeface="Arial"/>
                <a:ea typeface="Arial"/>
                <a:cs typeface="Arial"/>
              </a:defRPr>
            </a:pPr>
            <a:r>
              <a:t>TARGET DATE</a:t>
            </a:r>
          </a:p>
        </p:txBody>
      </p:sp>
      <p:sp>
        <p:nvSpPr>
          <p:cNvPr id="16" name="closing-date-value">
            <a:extLst xmlns:a="http://schemas.openxmlformats.org/drawingml/2006/main">
              <a:ext uri="{FF2B5EF4-FFF2-40B4-BE49-F238E27FC236}">
                <a16:creationId xmlns:a16="http://schemas.microsoft.com/office/drawing/2014/main" id="{0FC771EC-3622-4C29-8859-EDD6B1C64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362450"/>
            <a:ext cx="285750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[DD MMM YYYY]</a:t>
            </a:r>
          </a:p>
        </p:txBody>
      </p:sp>
      <p:sp>
        <p:nvSpPr>
          <p:cNvPr id="17" name="closing-cta">
            <a:extLst xmlns:a="http://schemas.openxmlformats.org/drawingml/2006/main">
              <a:ext uri="{FF2B5EF4-FFF2-40B4-BE49-F238E27FC236}">
                <a16:creationId xmlns:a16="http://schemas.microsoft.com/office/drawing/2014/main" id="{FFB1252C-F96B-44E4-970B-006DD7B74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52959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6FED"/>
          </a:solidFill>
        </p:spPr>
      </p:sp>
      <p:sp>
        <p:nvSpPr>
          <p:cNvPr id="18" name="closing-cta-copy">
            <a:extLst xmlns:a="http://schemas.openxmlformats.org/drawingml/2006/main">
              <a:ext uri="{FF2B5EF4-FFF2-40B4-BE49-F238E27FC236}">
                <a16:creationId xmlns:a16="http://schemas.microsoft.com/office/drawing/2014/main" id="{1B56EC99-944C-4B1D-B496-3B2F521E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5467350"/>
            <a:ext cx="2514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NEXT ACTION · CONFIRM BY [DATE]</a:t>
            </a:r>
          </a:p>
        </p:txBody>
      </p:sp>
      <p:cxnSp>
        <p:nvCxnSpPr>
          <p:cNvPr id="59" name="closing-footer-rule"/>
          <p:cNvCxnSpPr/>
          <p:nvPr/>
        </p:nvCxnSpPr>
        <p:spPr>
          <a:xfrm xmlns:a="http://schemas.openxmlformats.org/drawingml/2006/main">
            <a:off x="609600" y="6324600"/>
            <a:ext cx="64770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7D2DE"/>
            </a:solidFill>
            <a:prstDash val="solid"/>
          </a:ln>
        </p:spPr>
      </p:cxnSp>
      <p:sp>
        <p:nvSpPr>
          <p:cNvPr id="20" name="closing-footer">
            <a:extLst xmlns:a="http://schemas.openxmlformats.org/drawingml/2006/main">
              <a:ext uri="{FF2B5EF4-FFF2-40B4-BE49-F238E27FC236}">
                <a16:creationId xmlns:a16="http://schemas.microsoft.com/office/drawing/2014/main" id="{72C29AF5-44A6-4E9D-B3C4-46E5B115A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6858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F6F82"/>
                </a:solidFill>
                <a:latin typeface="Arial"/>
                <a:ea typeface="Arial"/>
                <a:cs typeface="Arial"/>
              </a:defRPr>
            </a:pPr>
            <a:r>
              <a:t>FICTIONAL TEMPLATE DEMO · Illustrative content and demo data only · Not client work or performance results</a:t>
            </a:r>
          </a:p>
        </p:txBody>
      </p:sp>
      <p:sp>
        <p:nvSpPr>
          <p:cNvPr id="21" name="closing-page">
            <a:extLst xmlns:a="http://schemas.openxmlformats.org/drawingml/2006/main">
              <a:ext uri="{FF2B5EF4-FFF2-40B4-BE49-F238E27FC236}">
                <a16:creationId xmlns:a16="http://schemas.microsoft.com/office/drawing/2014/main" id="{61392C16-8F45-43EA-8145-7DE2E29C0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6429375"/>
            <a:ext cx="9334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06 / 06</a:t>
            </a:r>
          </a:p>
        </p:txBody>
      </p:sp>
    </p:spTree>
    <p:extLst>
      <p:ext uri="{BB962C8B-B14F-4D97-AF65-F5344CB8AC3E}">
        <p14:creationId xmlns:p14="http://schemas.microsoft.com/office/powerpoint/2010/main" val="113810597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2026-07-21T20:35:59.3660000Z</dcterms:created>
  <dcterms:modified xsi:type="dcterms:W3CDTF">2026-07-21T20:35:59.3660000Z</dcterms:modified>
</coreProperties>
</file>