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f44fb7d60e54959" /><Relationship Type="http://schemas.openxmlformats.org/officeDocument/2006/relationships/extended-properties" Target="/docProps/app.xml" Id="R70d25090472b41d5" /><Relationship Type="http://schemas.openxmlformats.org/officeDocument/2006/relationships/officeDocument" Target="/ppt/presentation.xml" Id="R97be275eb1d840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542e47bb4149b2"/>
  </p:sldMasterIdLst>
  <p:notesMasterIdLst>
    <p:notesMasterId xmlns:r="http://schemas.openxmlformats.org/officeDocument/2006/relationships" r:id="Rd70ac17aaf8449ce"/>
  </p:notesMasterIdLst>
  <p:sldIdLst>
    <p:sldId xmlns:r="http://schemas.openxmlformats.org/officeDocument/2006/relationships" id="256" r:id="R40485430ded34e35"/>
    <p:sldId xmlns:r="http://schemas.openxmlformats.org/officeDocument/2006/relationships" id="257" r:id="R838a04e1bd674884"/>
    <p:sldId xmlns:r="http://schemas.openxmlformats.org/officeDocument/2006/relationships" id="258" r:id="R1556b7872a5c45f7"/>
    <p:sldId xmlns:r="http://schemas.openxmlformats.org/officeDocument/2006/relationships" id="259" r:id="R25dfa533f6d24835"/>
    <p:sldId xmlns:r="http://schemas.openxmlformats.org/officeDocument/2006/relationships" id="260" r:id="Rbf0c73f7ad0d4461"/>
    <p:sldId xmlns:r="http://schemas.openxmlformats.org/officeDocument/2006/relationships" id="261" r:id="R512e086232d64f2a"/>
    <p:sldId xmlns:r="http://schemas.openxmlformats.org/officeDocument/2006/relationships" id="262" r:id="Rdc0a3eabdabe4271"/>
    <p:sldId xmlns:r="http://schemas.openxmlformats.org/officeDocument/2006/relationships" id="263" r:id="Rba91c921841c41f5"/>
    <p:sldId xmlns:r="http://schemas.openxmlformats.org/officeDocument/2006/relationships" id="264" r:id="R4606151c3eed457a"/>
    <p:sldId xmlns:r="http://schemas.openxmlformats.org/officeDocument/2006/relationships" id="265" r:id="R7f1abb9766f24785"/>
    <p:sldId xmlns:r="http://schemas.openxmlformats.org/officeDocument/2006/relationships" id="266" r:id="R7e49dda1ebee4f3b"/>
    <p:sldId xmlns:r="http://schemas.openxmlformats.org/officeDocument/2006/relationships" id="267" r:id="R9deee8870f684b9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e9739f573ec4872" /><Relationship Type="http://schemas.openxmlformats.org/officeDocument/2006/relationships/slideMaster" Target="/ppt/slideMasters/slideMaster1.xml" Id="R7b542e47bb4149b2" /><Relationship Type="http://schemas.openxmlformats.org/officeDocument/2006/relationships/notesMaster" Target="/ppt/notesMasters/notesMaster1.xml" Id="Rd70ac17aaf8449ce" /><Relationship Type="http://schemas.openxmlformats.org/officeDocument/2006/relationships/presProps" Target="/ppt/presProps.xml" Id="R3a531e46331645e2" /><Relationship Type="http://schemas.openxmlformats.org/officeDocument/2006/relationships/tableStyles" Target="/ppt/tableStyles.xml" Id="R473aa1a6d41d410a" /><Relationship Type="http://schemas.openxmlformats.org/officeDocument/2006/relationships/slide" Target="/ppt/slides/slide1.xml" Id="R40485430ded34e35" /><Relationship Type="http://schemas.openxmlformats.org/officeDocument/2006/relationships/slide" Target="/ppt/slides/slide2.xml" Id="R838a04e1bd674884" /><Relationship Type="http://schemas.openxmlformats.org/officeDocument/2006/relationships/slide" Target="/ppt/slides/slide3.xml" Id="R1556b7872a5c45f7" /><Relationship Type="http://schemas.openxmlformats.org/officeDocument/2006/relationships/slide" Target="/ppt/slides/slide4.xml" Id="R25dfa533f6d24835" /><Relationship Type="http://schemas.openxmlformats.org/officeDocument/2006/relationships/slide" Target="/ppt/slides/slide5.xml" Id="Rbf0c73f7ad0d4461" /><Relationship Type="http://schemas.openxmlformats.org/officeDocument/2006/relationships/slide" Target="/ppt/slides/slide6.xml" Id="R512e086232d64f2a" /><Relationship Type="http://schemas.openxmlformats.org/officeDocument/2006/relationships/slide" Target="/ppt/slides/slide7.xml" Id="Rdc0a3eabdabe4271" /><Relationship Type="http://schemas.openxmlformats.org/officeDocument/2006/relationships/slide" Target="/ppt/slides/slide8.xml" Id="Rba91c921841c41f5" /><Relationship Type="http://schemas.openxmlformats.org/officeDocument/2006/relationships/slide" Target="/ppt/slides/slide9.xml" Id="R4606151c3eed457a" /><Relationship Type="http://schemas.openxmlformats.org/officeDocument/2006/relationships/slide" Target="/ppt/slides/slide10.xml" Id="R7f1abb9766f24785" /><Relationship Type="http://schemas.openxmlformats.org/officeDocument/2006/relationships/slide" Target="/ppt/slides/slide11.xml" Id="R7e49dda1ebee4f3b" /><Relationship Type="http://schemas.openxmlformats.org/officeDocument/2006/relationships/slide" Target="/ppt/slides/slide12.xml" Id="R9deee8870f684b9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f9c44572e794ed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fceb083cc7249c4" /><Relationship Type="http://schemas.openxmlformats.org/officeDocument/2006/relationships/notesMaster" Target="/ppt/notesMasters/notesMaster1.xml" Id="R7920ab56fd6a40d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cc9849978b647f5" /><Relationship Type="http://schemas.openxmlformats.org/officeDocument/2006/relationships/notesMaster" Target="/ppt/notesMasters/notesMaster1.xml" Id="Rd98b2ecf30e14b6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a74995b42a54191" /><Relationship Type="http://schemas.openxmlformats.org/officeDocument/2006/relationships/notesMaster" Target="/ppt/notesMasters/notesMaster1.xml" Id="Rdec8d7d30589400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c1c345457f943e2" /><Relationship Type="http://schemas.openxmlformats.org/officeDocument/2006/relationships/notesMaster" Target="/ppt/notesMasters/notesMaster1.xml" Id="R705ccbd4c92645a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87f1eab98804596" /><Relationship Type="http://schemas.openxmlformats.org/officeDocument/2006/relationships/notesMaster" Target="/ppt/notesMasters/notesMaster1.xml" Id="Ra101fd88b9bd4eb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78c103b43564150" /><Relationship Type="http://schemas.openxmlformats.org/officeDocument/2006/relationships/notesMaster" Target="/ppt/notesMasters/notesMaster1.xml" Id="R13fb51e428914d5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7e2b6c41b74d85" /><Relationship Type="http://schemas.openxmlformats.org/officeDocument/2006/relationships/notesMaster" Target="/ppt/notesMasters/notesMaster1.xml" Id="R13ed902e571243e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e817a46b1254c90" /><Relationship Type="http://schemas.openxmlformats.org/officeDocument/2006/relationships/notesMaster" Target="/ppt/notesMasters/notesMaster1.xml" Id="Rd31f3c800eae4ae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e25a7d0fbbb4d51" /><Relationship Type="http://schemas.openxmlformats.org/officeDocument/2006/relationships/notesMaster" Target="/ppt/notesMasters/notesMaster1.xml" Id="R17d958a167d6426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ea4bbad70ed4fa4" /><Relationship Type="http://schemas.openxmlformats.org/officeDocument/2006/relationships/notesMaster" Target="/ppt/notesMasters/notesMaster1.xml" Id="Rfeed839e731441b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7021de643a043db" /><Relationship Type="http://schemas.openxmlformats.org/officeDocument/2006/relationships/notesMaster" Target="/ppt/notesMasters/notesMaster1.xml" Id="R9566f4c312cd47b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9c095f0fe3b4c8c" /><Relationship Type="http://schemas.openxmlformats.org/officeDocument/2006/relationships/notesMaster" Target="/ppt/notesMasters/notesMaster1.xml" Id="R0cc2c2272152436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8195d500e464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761507f70274444" /><Relationship Type="http://schemas.openxmlformats.org/officeDocument/2006/relationships/slideLayout" Target="/ppt/slideLayouts/slideLayout1.xml" Id="R549e979439a1405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e979439a1405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8e26088694606" /><Relationship Type="http://schemas.openxmlformats.org/officeDocument/2006/relationships/notesSlide" Target="/ppt/notesSlides/notesSlide1.xml" Id="R815f81be6a5a423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9b79849264bd5" /><Relationship Type="http://schemas.openxmlformats.org/officeDocument/2006/relationships/notesSlide" Target="/ppt/notesSlides/notesSlide10.xml" Id="R23ea6313f1ed457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79d13a264824" /><Relationship Type="http://schemas.openxmlformats.org/officeDocument/2006/relationships/notesSlide" Target="/ppt/notesSlides/notesSlide11.xml" Id="Rd3d94b6bfd4042f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80ae1c78f4d4e" /><Relationship Type="http://schemas.openxmlformats.org/officeDocument/2006/relationships/notesSlide" Target="/ppt/notesSlides/notesSlide12.xml" Id="R0d7fff76e01f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ac6b11a04491" /><Relationship Type="http://schemas.openxmlformats.org/officeDocument/2006/relationships/notesSlide" Target="/ppt/notesSlides/notesSlide2.xml" Id="R63080d09a715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10f96d37a4a7f" /><Relationship Type="http://schemas.openxmlformats.org/officeDocument/2006/relationships/notesSlide" Target="/ppt/notesSlides/notesSlide3.xml" Id="Rdcda308394db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722a70d564165" /><Relationship Type="http://schemas.openxmlformats.org/officeDocument/2006/relationships/notesSlide" Target="/ppt/notesSlides/notesSlide4.xml" Id="R1fe2a3e4f05e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b9affd669449c" /><Relationship Type="http://schemas.openxmlformats.org/officeDocument/2006/relationships/notesSlide" Target="/ppt/notesSlides/notesSlide5.xml" Id="R2bb26e303b04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082076c1f46b2" /><Relationship Type="http://schemas.openxmlformats.org/officeDocument/2006/relationships/notesSlide" Target="/ppt/notesSlides/notesSlide6.xml" Id="R64ebd39bd1e7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e8865a0cf47de" /><Relationship Type="http://schemas.openxmlformats.org/officeDocument/2006/relationships/notesSlide" Target="/ppt/notesSlides/notesSlide7.xml" Id="R765d8a7eb64f45a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876f05fa74d79" /><Relationship Type="http://schemas.openxmlformats.org/officeDocument/2006/relationships/chart" Target="/ppt/slides/charts/chart1.xml" Id="R59bdcaf9fb1549c8" /><Relationship Type="http://schemas.openxmlformats.org/officeDocument/2006/relationships/notesSlide" Target="/ppt/notesSlides/notesSlide8.xml" Id="Re965ac4ce42649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5cc40defd476a" /><Relationship Type="http://schemas.openxmlformats.org/officeDocument/2006/relationships/notesSlide" Target="/ppt/notesSlides/notesSlide9.xml" Id="Ra177cd2aa7b74835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만원</c:v>
          </c:tx>
          <c:spPr>
            <a:solidFill xmlns:a="http://schemas.openxmlformats.org/drawingml/2006/main">
              <a:srgbClr val="3047F4"/>
            </a:solidFill>
          </c:spPr>
          <c:cat>
            <c:strLit>
              <c:ptCount val="5"/>
              <c:pt idx="0">
                <c:v>화면·대시보드</c:v>
              </c:pt>
              <c:pt idx="1">
                <c:v>프로세스 설계</c:v>
              </c:pt>
              <c:pt idx="2">
                <c:v>운영 지원</c:v>
              </c:pt>
              <c:pt idx="3">
                <c:v>QR·초기 등록</c:v>
              </c:pt>
              <c:pt idx="4">
                <c:v>측정·최종 보고</c:v>
              </c:pt>
            </c:strLit>
          </c:cat>
          <c:val>
            <c:numLit>
              <c:formatCode>General</c:formatCode>
              <c:ptCount val="5"/>
              <c:pt idx="0">
                <c:v>680</c:v>
              </c:pt>
              <c:pt idx="1">
                <c:v>420</c:v>
              </c:pt>
              <c:pt idx="2">
                <c:v>320</c:v>
              </c:pt>
              <c:pt idx="3">
                <c:v>240</c:v>
              </c:pt>
              <c:pt idx="4">
                <c:v>200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500" b="1">
                  <a:solidFill>
                    <a:srgbClr val="12151C"/>
                  </a:solidFill>
                  <a:latin typeface="Malgun Gothic"/>
                  <a:ea typeface="Malgun Gothic"/>
                  <a:cs typeface="Malgun Gothic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4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0">
            <a:solidFill>
              <a:srgbClr val="FFFDF9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9CDD5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50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</a:p>
        </c:txPr>
        <c:crossAx val="48650112"/>
        <c:crossBetween val="between"/>
      </c:valAx>
      <c:spPr>
        <a:noFill xmlns:a="http://schemas.openxmlformats.org/drawingml/2006/main"/>
        <a:ln xmlns:a="http://schemas.openxmlformats.org/drawingml/2006/main" w="0">
          <a:solidFill>
            <a:srgbClr val="FFFDF9"/>
          </a:solidFill>
          <a:prstDash val="solid"/>
        </a:ln>
      </c:spPr>
    </c:plotArea>
    <c:plotVisOnly val="1"/>
  </c:chart>
  <c:spPr>
    <a:solidFill xmlns:a="http://schemas.openxmlformats.org/drawingml/2006/main">
      <a:srgbClr val="FFFDF9"/>
    </a:solidFill>
    <a:ln xmlns:a="http://schemas.openxmlformats.org/drawingml/2006/main" w="0">
      <a:solidFill>
        <a:srgbClr val="FFFDF9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2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05BBE73B-B13A-4455-93CF-264AEAA64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SELF-INITIATED FICTIONAL SAMPLE · LOOPBIN × 온담푸드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57AB39F5-8BFD-41C9-8DF0-346E7E7BF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2E8233C3-2D93-4419-924F-F3C20190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57300"/>
            <a:ext cx="76200" cy="3676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F8328258-2470-41D5-90C9-5A8BEAA66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466850"/>
            <a:ext cx="7429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5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300개 회수 흐름을</a:t>
            </a:r>
          </a:p>
          <a:p xmlns:a="http://schemas.openxmlformats.org/drawingml/2006/main">
            <a:pPr algn="l">
              <a:defRPr sz="5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5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8주 안에 검증합니다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49B05682-473D-41D3-B151-81FF4B5FF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14700"/>
            <a:ext cx="733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LoopBin 회수관리 파일럿 · 제한된 범위로 시작하고 D+56에 확대 여부를 판단하는 제안</a:t>
            </a:r>
          </a:p>
        </p:txBody>
      </p:sp>
      <p:sp>
        <p:nvSpPr>
          <p:cNvPr id="6" name="cover-stat-0">
            <a:extLst xmlns:a="http://schemas.openxmlformats.org/drawingml/2006/main">
              <a:ext uri="{FF2B5EF4-FFF2-40B4-BE49-F238E27FC236}">
                <a16:creationId xmlns:a16="http://schemas.microsoft.com/office/drawing/2014/main" id="{4C95F9C1-B189-4ED3-B0FA-6E284A48E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053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300개</a:t>
            </a:r>
          </a:p>
        </p:txBody>
      </p:sp>
      <p:sp>
        <p:nvSpPr>
          <p:cNvPr id="7" name="cover-stat-label-0">
            <a:extLst xmlns:a="http://schemas.openxmlformats.org/drawingml/2006/main">
              <a:ext uri="{FF2B5EF4-FFF2-40B4-BE49-F238E27FC236}">
                <a16:creationId xmlns:a16="http://schemas.microsoft.com/office/drawing/2014/main" id="{9BD4F1D6-9E31-40FE-BF09-5E3F9EAA0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57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가상 파일럿 대상</a:t>
            </a:r>
          </a:p>
        </p:txBody>
      </p:sp>
      <p:sp>
        <p:nvSpPr>
          <p:cNvPr id="8" name="cover-stat-1">
            <a:extLst xmlns:a="http://schemas.openxmlformats.org/drawingml/2006/main">
              <a:ext uri="{FF2B5EF4-FFF2-40B4-BE49-F238E27FC236}">
                <a16:creationId xmlns:a16="http://schemas.microsoft.com/office/drawing/2014/main" id="{DF93BDAD-5FEC-4778-BA87-B5F4CF2ED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43053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8주</a:t>
            </a:r>
          </a:p>
        </p:txBody>
      </p:sp>
      <p:sp>
        <p:nvSpPr>
          <p:cNvPr id="9" name="cover-stat-label-1">
            <a:extLst xmlns:a="http://schemas.openxmlformats.org/drawingml/2006/main">
              <a:ext uri="{FF2B5EF4-FFF2-40B4-BE49-F238E27FC236}">
                <a16:creationId xmlns:a16="http://schemas.microsoft.com/office/drawing/2014/main" id="{97D611BB-6D1F-4DA8-A19E-80C33472C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4857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D+3 시작 · D+56 판정</a:t>
            </a:r>
          </a:p>
        </p:txBody>
      </p:sp>
      <p:sp>
        <p:nvSpPr>
          <p:cNvPr id="10" name="cover-stat-2">
            <a:extLst xmlns:a="http://schemas.openxmlformats.org/drawingml/2006/main">
              <a:ext uri="{FF2B5EF4-FFF2-40B4-BE49-F238E27FC236}">
                <a16:creationId xmlns:a16="http://schemas.microsoft.com/office/drawing/2014/main" id="{13BE52C4-F76F-45CA-B583-A00C9BD4E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3053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1,860만원</a:t>
            </a:r>
          </a:p>
        </p:txBody>
      </p:sp>
      <p:sp>
        <p:nvSpPr>
          <p:cNvPr id="11" name="cover-stat-label-2">
            <a:extLst xmlns:a="http://schemas.openxmlformats.org/drawingml/2006/main">
              <a:ext uri="{FF2B5EF4-FFF2-40B4-BE49-F238E27FC236}">
                <a16:creationId xmlns:a16="http://schemas.microsoft.com/office/drawing/2014/main" id="{E2281CEC-F491-416B-AB9E-38B7868DB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85775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VAT 별도 · 가상 산정</a:t>
            </a:r>
          </a:p>
        </p:txBody>
      </p:sp>
      <p:sp>
        <p:nvSpPr>
          <p:cNvPr id="12" name="cover-decision-panel">
            <a:extLst xmlns:a="http://schemas.openxmlformats.org/drawingml/2006/main">
              <a:ext uri="{FF2B5EF4-FFF2-40B4-BE49-F238E27FC236}">
                <a16:creationId xmlns:a16="http://schemas.microsoft.com/office/drawing/2014/main" id="{3AFBCD6B-7240-4470-8256-FC8436DED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200150"/>
            <a:ext cx="2857500" cy="39814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ver-decision-kicker">
            <a:extLst xmlns:a="http://schemas.openxmlformats.org/drawingml/2006/main">
              <a:ext uri="{FF2B5EF4-FFF2-40B4-BE49-F238E27FC236}">
                <a16:creationId xmlns:a16="http://schemas.microsoft.com/office/drawing/2014/main" id="{C2E9C3A8-5261-4E7B-83B2-9734B6D34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158115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AEB8CB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AEB8CB"/>
                </a:solidFill>
                <a:latin typeface="Malgun Gothic"/>
                <a:ea typeface="Malgun Gothic"/>
                <a:cs typeface="Malgun Gothic"/>
              </a:rPr>
              <a:t>오늘 필요한 결정</a:t>
            </a:r>
          </a:p>
        </p:txBody>
      </p:sp>
      <p:sp>
        <p:nvSpPr>
          <p:cNvPr id="14" name="cover-decision-list">
            <a:extLst xmlns:a="http://schemas.openxmlformats.org/drawingml/2006/main">
              <a:ext uri="{FF2B5EF4-FFF2-40B4-BE49-F238E27FC236}">
                <a16:creationId xmlns:a16="http://schemas.microsoft.com/office/drawing/2014/main" id="{C92FBDF3-6E08-4A4A-8563-FB4B21436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171700"/>
            <a:ext cx="22098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01  예산 승인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02  책임자 지정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03  대상 정보 제공</a:t>
            </a:r>
          </a:p>
        </p:txBody>
      </p:sp>
      <p:sp>
        <p:nvSpPr>
          <p:cNvPr id="15" name="cover-next">
            <a:extLst xmlns:a="http://schemas.openxmlformats.org/drawingml/2006/main">
              <a:ext uri="{FF2B5EF4-FFF2-40B4-BE49-F238E27FC236}">
                <a16:creationId xmlns:a16="http://schemas.microsoft.com/office/drawing/2014/main" id="{F2D79579-0054-4D83-A3B1-7FD56DC5D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495800"/>
            <a:ext cx="22098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ver-next-text">
            <a:extLst xmlns:a="http://schemas.openxmlformats.org/drawingml/2006/main">
              <a:ext uri="{FF2B5EF4-FFF2-40B4-BE49-F238E27FC236}">
                <a16:creationId xmlns:a16="http://schemas.microsoft.com/office/drawing/2014/main" id="{339BE2A8-302E-4C92-87DF-C9344E796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619625"/>
            <a:ext cx="1981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D+3 킥오프 확정</a:t>
            </a:r>
          </a:p>
        </p:txBody>
      </p:sp>
      <p:cxnSp>
        <p:nvCxnSpPr>
          <p:cNvPr id="36" name="footer-rule-1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18" name="footer-1">
            <a:extLst xmlns:a="http://schemas.openxmlformats.org/drawingml/2006/main">
              <a:ext uri="{FF2B5EF4-FFF2-40B4-BE49-F238E27FC236}">
                <a16:creationId xmlns:a16="http://schemas.microsoft.com/office/drawing/2014/main" id="{3848477D-8D88-46C2-B71F-F8E9E571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19" name="page-1">
            <a:extLst xmlns:a="http://schemas.openxmlformats.org/drawingml/2006/main">
              <a:ext uri="{FF2B5EF4-FFF2-40B4-BE49-F238E27FC236}">
                <a16:creationId xmlns:a16="http://schemas.microsoft.com/office/drawing/2014/main" id="{E0418AC7-C31D-4E42-8F0F-528C5043F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99337128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E14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eyebrow">
            <a:extLst xmlns:a="http://schemas.openxmlformats.org/drawingml/2006/main">
              <a:ext uri="{FF2B5EF4-FFF2-40B4-BE49-F238E27FC236}">
                <a16:creationId xmlns:a16="http://schemas.microsoft.com/office/drawing/2014/main" id="{39BEDF5B-EAE1-46F2-8B0A-6AFE2F34E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09 · EXPANSION CRITERIA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F64EE428-0892-4390-A915-6C440860E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037A84C-6EA6-4B14-B979-F32FF2EE4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확대 검토는 네 기준 중 세 개 이상,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위치 미확인율은 반드시 통과해야 합니다</a:t>
            </a:r>
          </a:p>
        </p:txBody>
      </p:sp>
      <p:cxnSp>
        <p:nvCxnSpPr>
          <p:cNvPr id="36" name="criteria-rule-0"/>
          <p:cNvCxnSpPr/>
          <p:nvPr/>
        </p:nvCxnSpPr>
        <p:spPr>
          <a:xfrm xmlns:a="http://schemas.openxmlformats.org/drawingml/2006/main">
            <a:off x="685800" y="297180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5" name="criteria-name-0">
            <a:extLst xmlns:a="http://schemas.openxmlformats.org/drawingml/2006/main">
              <a:ext uri="{FF2B5EF4-FFF2-40B4-BE49-F238E27FC236}">
                <a16:creationId xmlns:a16="http://schemas.microsoft.com/office/drawing/2014/main" id="{988702A7-7768-45A1-8339-CF4736704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위치 미확인율</a:t>
            </a:r>
          </a:p>
        </p:txBody>
      </p:sp>
      <p:sp>
        <p:nvSpPr>
          <p:cNvPr id="6" name="criteria-base-0">
            <a:extLst xmlns:a="http://schemas.openxmlformats.org/drawingml/2006/main">
              <a:ext uri="{FF2B5EF4-FFF2-40B4-BE49-F238E27FC236}">
                <a16:creationId xmlns:a16="http://schemas.microsoft.com/office/drawing/2014/main" id="{1BF01912-4050-4A62-87BA-AB11000F9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431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가상 기준선 14%</a:t>
            </a:r>
          </a:p>
        </p:txBody>
      </p:sp>
      <p:sp>
        <p:nvSpPr>
          <p:cNvPr id="7" name="criteria-target-0">
            <a:extLst xmlns:a="http://schemas.openxmlformats.org/drawingml/2006/main">
              <a:ext uri="{FF2B5EF4-FFF2-40B4-BE49-F238E27FC236}">
                <a16:creationId xmlns:a16="http://schemas.microsoft.com/office/drawing/2014/main" id="{8BB2D4F9-8486-4883-B5BB-B95311294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3431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목표 5% 이하</a:t>
            </a:r>
          </a:p>
        </p:txBody>
      </p:sp>
      <p:sp>
        <p:nvSpPr>
          <p:cNvPr id="8" name="tag-bg-필수-1084">
            <a:extLst xmlns:a="http://schemas.openxmlformats.org/drawingml/2006/main">
              <a:ext uri="{FF2B5EF4-FFF2-40B4-BE49-F238E27FC236}">
                <a16:creationId xmlns:a16="http://schemas.microsoft.com/office/drawing/2014/main" id="{3162825E-8DF3-4A98-8F30-2BD526CB4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32410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ag-필수-1084">
            <a:extLst xmlns:a="http://schemas.openxmlformats.org/drawingml/2006/main">
              <a:ext uri="{FF2B5EF4-FFF2-40B4-BE49-F238E27FC236}">
                <a16:creationId xmlns:a16="http://schemas.microsoft.com/office/drawing/2014/main" id="{E3DE04F4-CA4D-4CFF-A762-43B5D8F0F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238125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필수</a:t>
            </a:r>
          </a:p>
        </p:txBody>
      </p:sp>
      <p:cxnSp>
        <p:nvCxnSpPr>
          <p:cNvPr id="42" name="criteria-rule-1"/>
          <p:cNvCxnSpPr/>
          <p:nvPr/>
        </p:nvCxnSpPr>
        <p:spPr>
          <a:xfrm xmlns:a="http://schemas.openxmlformats.org/drawingml/2006/main">
            <a:off x="685800" y="37147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11" name="criteria-name-1">
            <a:extLst xmlns:a="http://schemas.openxmlformats.org/drawingml/2006/main">
              <a:ext uri="{FF2B5EF4-FFF2-40B4-BE49-F238E27FC236}">
                <a16:creationId xmlns:a16="http://schemas.microsoft.com/office/drawing/2014/main" id="{7B5844CF-3F01-4F77-B464-90676BF42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861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월 수동 대조시간</a:t>
            </a:r>
          </a:p>
        </p:txBody>
      </p:sp>
      <p:sp>
        <p:nvSpPr>
          <p:cNvPr id="12" name="criteria-base-1">
            <a:extLst xmlns:a="http://schemas.openxmlformats.org/drawingml/2006/main">
              <a:ext uri="{FF2B5EF4-FFF2-40B4-BE49-F238E27FC236}">
                <a16:creationId xmlns:a16="http://schemas.microsoft.com/office/drawing/2014/main" id="{735BBEF0-564B-465F-9679-143B0A7D4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0861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가상 기준선 38시간</a:t>
            </a:r>
          </a:p>
        </p:txBody>
      </p:sp>
      <p:sp>
        <p:nvSpPr>
          <p:cNvPr id="13" name="criteria-target-1">
            <a:extLst xmlns:a="http://schemas.openxmlformats.org/drawingml/2006/main">
              <a:ext uri="{FF2B5EF4-FFF2-40B4-BE49-F238E27FC236}">
                <a16:creationId xmlns:a16="http://schemas.microsoft.com/office/drawing/2014/main" id="{6AD5DB54-9A31-40EF-B71E-2F53DF1EE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0861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16시간 이하</a:t>
            </a:r>
          </a:p>
        </p:txBody>
      </p:sp>
      <p:sp>
        <p:nvSpPr>
          <p:cNvPr id="14" name="tag-bg-선택-1084">
            <a:extLst xmlns:a="http://schemas.openxmlformats.org/drawingml/2006/main">
              <a:ext uri="{FF2B5EF4-FFF2-40B4-BE49-F238E27FC236}">
                <a16:creationId xmlns:a16="http://schemas.microsoft.com/office/drawing/2014/main" id="{E9BDA665-55D9-47D2-B6C3-4B7627B1D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06705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3941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ag-선택-1084">
            <a:extLst xmlns:a="http://schemas.openxmlformats.org/drawingml/2006/main">
              <a:ext uri="{FF2B5EF4-FFF2-40B4-BE49-F238E27FC236}">
                <a16:creationId xmlns:a16="http://schemas.microsoft.com/office/drawing/2014/main" id="{4ABC34F2-67F3-4BEE-9065-78B928555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312420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선택</a:t>
            </a:r>
          </a:p>
        </p:txBody>
      </p:sp>
      <p:cxnSp>
        <p:nvCxnSpPr>
          <p:cNvPr id="48" name="criteria-rule-2"/>
          <p:cNvCxnSpPr/>
          <p:nvPr/>
        </p:nvCxnSpPr>
        <p:spPr>
          <a:xfrm xmlns:a="http://schemas.openxmlformats.org/drawingml/2006/main">
            <a:off x="685800" y="445770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17" name="criteria-name-2">
            <a:extLst xmlns:a="http://schemas.openxmlformats.org/drawingml/2006/main">
              <a:ext uri="{FF2B5EF4-FFF2-40B4-BE49-F238E27FC236}">
                <a16:creationId xmlns:a16="http://schemas.microsoft.com/office/drawing/2014/main" id="{95FABFC8-A8C9-4B2F-80B4-786EBEC14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필수 스캔 이행률</a:t>
            </a:r>
          </a:p>
        </p:txBody>
      </p:sp>
      <p:sp>
        <p:nvSpPr>
          <p:cNvPr id="18" name="criteria-base-2">
            <a:extLst xmlns:a="http://schemas.openxmlformats.org/drawingml/2006/main">
              <a:ext uri="{FF2B5EF4-FFF2-40B4-BE49-F238E27FC236}">
                <a16:creationId xmlns:a16="http://schemas.microsoft.com/office/drawing/2014/main" id="{596064A6-AD81-4568-B32E-8A55117F9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8290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기준선 미측정</a:t>
            </a:r>
          </a:p>
        </p:txBody>
      </p:sp>
      <p:sp>
        <p:nvSpPr>
          <p:cNvPr id="19" name="criteria-target-2">
            <a:extLst xmlns:a="http://schemas.openxmlformats.org/drawingml/2006/main">
              <a:ext uri="{FF2B5EF4-FFF2-40B4-BE49-F238E27FC236}">
                <a16:creationId xmlns:a16="http://schemas.microsoft.com/office/drawing/2014/main" id="{DFD36E35-915C-471C-AE8E-4032C9C07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8290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90% 이상</a:t>
            </a:r>
          </a:p>
        </p:txBody>
      </p:sp>
      <p:sp>
        <p:nvSpPr>
          <p:cNvPr id="20" name="tag-bg-선택-1084">
            <a:extLst xmlns:a="http://schemas.openxmlformats.org/drawingml/2006/main">
              <a:ext uri="{FF2B5EF4-FFF2-40B4-BE49-F238E27FC236}">
                <a16:creationId xmlns:a16="http://schemas.microsoft.com/office/drawing/2014/main" id="{CB38314D-C369-487A-B7E4-F16FE4B2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81000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3941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ag-선택-1084">
            <a:extLst xmlns:a="http://schemas.openxmlformats.org/drawingml/2006/main">
              <a:ext uri="{FF2B5EF4-FFF2-40B4-BE49-F238E27FC236}">
                <a16:creationId xmlns:a16="http://schemas.microsoft.com/office/drawing/2014/main" id="{50BA1091-7185-429E-9E3B-81DF2EB7B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386715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선택</a:t>
            </a:r>
          </a:p>
        </p:txBody>
      </p:sp>
      <p:cxnSp>
        <p:nvCxnSpPr>
          <p:cNvPr id="54" name="criteria-rule-3"/>
          <p:cNvCxnSpPr/>
          <p:nvPr/>
        </p:nvCxnSpPr>
        <p:spPr>
          <a:xfrm xmlns:a="http://schemas.openxmlformats.org/drawingml/2006/main">
            <a:off x="685800" y="52006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23" name="criteria-name-3">
            <a:extLst xmlns:a="http://schemas.openxmlformats.org/drawingml/2006/main">
              <a:ext uri="{FF2B5EF4-FFF2-40B4-BE49-F238E27FC236}">
                <a16:creationId xmlns:a16="http://schemas.microsoft.com/office/drawing/2014/main" id="{2818F789-C106-4D4D-AF95-52DD971FD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예정일 내 상태 갱신률</a:t>
            </a:r>
          </a:p>
        </p:txBody>
      </p:sp>
      <p:sp>
        <p:nvSpPr>
          <p:cNvPr id="24" name="criteria-base-3">
            <a:extLst xmlns:a="http://schemas.openxmlformats.org/drawingml/2006/main">
              <a:ext uri="{FF2B5EF4-FFF2-40B4-BE49-F238E27FC236}">
                <a16:creationId xmlns:a16="http://schemas.microsoft.com/office/drawing/2014/main" id="{DF13E237-6DCF-4032-9A35-412F95886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기준선 미측정</a:t>
            </a:r>
          </a:p>
        </p:txBody>
      </p:sp>
      <p:sp>
        <p:nvSpPr>
          <p:cNvPr id="25" name="criteria-target-3">
            <a:extLst xmlns:a="http://schemas.openxmlformats.org/drawingml/2006/main">
              <a:ext uri="{FF2B5EF4-FFF2-40B4-BE49-F238E27FC236}">
                <a16:creationId xmlns:a16="http://schemas.microsoft.com/office/drawing/2014/main" id="{6E3F4AF4-9EF0-4B8A-BA7B-0264BB715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85% 이상</a:t>
            </a:r>
          </a:p>
        </p:txBody>
      </p:sp>
      <p:sp>
        <p:nvSpPr>
          <p:cNvPr id="26" name="tag-bg-선택-1084">
            <a:extLst xmlns:a="http://schemas.openxmlformats.org/drawingml/2006/main">
              <a:ext uri="{FF2B5EF4-FFF2-40B4-BE49-F238E27FC236}">
                <a16:creationId xmlns:a16="http://schemas.microsoft.com/office/drawing/2014/main" id="{F23CF473-5B9E-49DB-A747-A96A13CB5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4552950"/>
            <a:ext cx="10287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39415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ag-선택-1084">
            <a:extLst xmlns:a="http://schemas.openxmlformats.org/drawingml/2006/main">
              <a:ext uri="{FF2B5EF4-FFF2-40B4-BE49-F238E27FC236}">
                <a16:creationId xmlns:a16="http://schemas.microsoft.com/office/drawing/2014/main" id="{DD943D67-69DD-4B39-8431-2146A3768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4610100"/>
            <a:ext cx="800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선택</a:t>
            </a:r>
          </a:p>
        </p:txBody>
      </p:sp>
      <p:sp>
        <p:nvSpPr>
          <p:cNvPr id="28" name="criteria-formula">
            <a:extLst xmlns:a="http://schemas.openxmlformats.org/drawingml/2006/main">
              <a:ext uri="{FF2B5EF4-FFF2-40B4-BE49-F238E27FC236}">
                <a16:creationId xmlns:a16="http://schemas.microsoft.com/office/drawing/2014/main" id="{4B61D20B-884A-4FFB-A39C-CBDB4258F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6735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riteria-formula-text">
            <a:extLst xmlns:a="http://schemas.openxmlformats.org/drawingml/2006/main">
              <a:ext uri="{FF2B5EF4-FFF2-40B4-BE49-F238E27FC236}">
                <a16:creationId xmlns:a16="http://schemas.microsoft.com/office/drawing/2014/main" id="{7CF8B71E-8FC2-4A1F-9013-C0A6F2FFF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38800"/>
            <a:ext cx="1036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위치 미확인율 통과  +  총 3/4 이상 충족  →  ‘확대’를 자동 결정하지 않고 확대 검토</a:t>
            </a:r>
          </a:p>
        </p:txBody>
      </p:sp>
      <p:cxnSp>
        <p:nvCxnSpPr>
          <p:cNvPr id="62" name="footer-rule-10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31" name="footer-10">
            <a:extLst xmlns:a="http://schemas.openxmlformats.org/drawingml/2006/main">
              <a:ext uri="{FF2B5EF4-FFF2-40B4-BE49-F238E27FC236}">
                <a16:creationId xmlns:a16="http://schemas.microsoft.com/office/drawing/2014/main" id="{EDD27760-2515-4C34-88AD-0416835B7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32" name="page-10">
            <a:extLst xmlns:a="http://schemas.openxmlformats.org/drawingml/2006/main">
              <a:ext uri="{FF2B5EF4-FFF2-40B4-BE49-F238E27FC236}">
                <a16:creationId xmlns:a16="http://schemas.microsoft.com/office/drawing/2014/main" id="{D7300BB8-DEC7-429B-B865-C32AB3F28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8634016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eyebrow">
            <a:extLst xmlns:a="http://schemas.openxmlformats.org/drawingml/2006/main">
              <a:ext uri="{FF2B5EF4-FFF2-40B4-BE49-F238E27FC236}">
                <a16:creationId xmlns:a16="http://schemas.microsoft.com/office/drawing/2014/main" id="{E79A9EAE-B56A-45D3-82A4-48C7301C7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10 · D+56 DECISION GATE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4CFB51CC-1FB8-4FE6-A25C-F9D62C5EA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B9EF89-C5DB-4AD7-A9FE-A7BED634B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D+56에는 성과를 포장하지 않고</a:t>
            </a:r>
          </a:p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확대·보완·종료 중 하나를 선택합니다</a:t>
            </a:r>
          </a:p>
        </p:txBody>
      </p:sp>
      <p:sp>
        <p:nvSpPr>
          <p:cNvPr id="4" name="gate-intro">
            <a:extLst xmlns:a="http://schemas.openxmlformats.org/drawingml/2006/main">
              <a:ext uri="{FF2B5EF4-FFF2-40B4-BE49-F238E27FC236}">
                <a16:creationId xmlns:a16="http://schemas.microsoft.com/office/drawing/2014/main" id="{3A850D38-D4F8-427C-B9D9-F3FF49893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933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판정 기준과 측정 유효성을 함께 확인한 뒤 다음 투자를 결정합니다.</a:t>
            </a:r>
          </a:p>
        </p:txBody>
      </p:sp>
      <p:cxnSp>
        <p:nvCxnSpPr>
          <p:cNvPr id="32" name="gate-trunk"/>
          <p:cNvCxnSpPr/>
          <p:nvPr/>
        </p:nvCxnSpPr>
        <p:spPr>
          <a:xfrm xmlns:a="http://schemas.openxmlformats.org/drawingml/2006/main">
            <a:off x="6096000" y="2571750"/>
            <a:ext cx="0" cy="62865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cxnSp>
        <p:nvCxnSpPr>
          <p:cNvPr id="33" name="gate-branch"/>
          <p:cNvCxnSpPr/>
          <p:nvPr/>
        </p:nvCxnSpPr>
        <p:spPr>
          <a:xfrm xmlns:a="http://schemas.openxmlformats.org/drawingml/2006/main">
            <a:off x="2190750" y="3200400"/>
            <a:ext cx="7810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cxnSp>
        <p:nvCxnSpPr>
          <p:cNvPr id="34" name="gate-drop-0"/>
          <p:cNvCxnSpPr/>
          <p:nvPr/>
        </p:nvCxnSpPr>
        <p:spPr>
          <a:xfrm xmlns:a="http://schemas.openxmlformats.org/drawingml/2006/main">
            <a:off x="2190750" y="3200400"/>
            <a:ext cx="0" cy="4572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cxnSp>
        <p:nvCxnSpPr>
          <p:cNvPr id="35" name="gate-drop-1"/>
          <p:cNvCxnSpPr/>
          <p:nvPr/>
        </p:nvCxnSpPr>
        <p:spPr>
          <a:xfrm xmlns:a="http://schemas.openxmlformats.org/drawingml/2006/main">
            <a:off x="6096000" y="3200400"/>
            <a:ext cx="0" cy="4572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cxnSp>
        <p:nvCxnSpPr>
          <p:cNvPr id="36" name="gate-drop-2"/>
          <p:cNvCxnSpPr/>
          <p:nvPr/>
        </p:nvCxnSpPr>
        <p:spPr>
          <a:xfrm xmlns:a="http://schemas.openxmlformats.org/drawingml/2006/main">
            <a:off x="10001250" y="3200400"/>
            <a:ext cx="0" cy="45720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sp>
        <p:nvSpPr>
          <p:cNvPr id="10" name="gate-card-0">
            <a:extLst xmlns:a="http://schemas.openxmlformats.org/drawingml/2006/main">
              <a:ext uri="{FF2B5EF4-FFF2-40B4-BE49-F238E27FC236}">
                <a16:creationId xmlns:a16="http://schemas.microsoft.com/office/drawing/2014/main" id="{27382224-40C0-4943-B616-E0CDB437B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3200400" cy="2019300"/>
          </a:xfrm>
          <a:prstGeom xmlns:a="http://schemas.openxmlformats.org/drawingml/2006/main" prst="roundRect">
            <a:avLst>
              <a:gd name="adj" fmla="val 5660"/>
            </a:avLst>
          </a:prstGeom>
          <a:solidFill xmlns:a="http://schemas.openxmlformats.org/drawingml/2006/main">
            <a:srgbClr val="E7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ate-accent-0">
            <a:extLst xmlns:a="http://schemas.openxmlformats.org/drawingml/2006/main">
              <a:ext uri="{FF2B5EF4-FFF2-40B4-BE49-F238E27FC236}">
                <a16:creationId xmlns:a16="http://schemas.microsoft.com/office/drawing/2014/main" id="{DC66C8A8-196E-4801-98C0-8E480375A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3200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gate-title-0">
            <a:extLst xmlns:a="http://schemas.openxmlformats.org/drawingml/2006/main">
              <a:ext uri="{FF2B5EF4-FFF2-40B4-BE49-F238E27FC236}">
                <a16:creationId xmlns:a16="http://schemas.microsoft.com/office/drawing/2014/main" id="{9530729B-0E76-42F8-A868-1BE0EDD57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0050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확대 검토</a:t>
            </a:r>
          </a:p>
        </p:txBody>
      </p:sp>
      <p:sp>
        <p:nvSpPr>
          <p:cNvPr id="13" name="gate-cond-0">
            <a:extLst xmlns:a="http://schemas.openxmlformats.org/drawingml/2006/main">
              <a:ext uri="{FF2B5EF4-FFF2-40B4-BE49-F238E27FC236}">
                <a16:creationId xmlns:a16="http://schemas.microsoft.com/office/drawing/2014/main" id="{47BB0FD7-61DC-4EF8-B257-B2465ADB0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05350"/>
            <a:ext cx="2743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핵심 기준 통과</a:t>
            </a:r>
          </a:p>
          <a:p xmlns:a="http://schemas.openxmlformats.org/drawingml/2006/main">
            <a:pPr algn="l">
              <a:def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+ 총 3/4 이상</a:t>
            </a:r>
          </a:p>
        </p:txBody>
      </p:sp>
      <p:sp>
        <p:nvSpPr>
          <p:cNvPr id="14" name="gate-action-0">
            <a:extLst xmlns:a="http://schemas.openxmlformats.org/drawingml/2006/main">
              <a:ext uri="{FF2B5EF4-FFF2-40B4-BE49-F238E27FC236}">
                <a16:creationId xmlns:a16="http://schemas.microsoft.com/office/drawing/2014/main" id="{D2E588C3-D300-4FFE-B8B8-3F00B883D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57800"/>
            <a:ext cx="274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다음 범위·비용을 별도 승인</a:t>
            </a:r>
          </a:p>
        </p:txBody>
      </p:sp>
      <p:sp>
        <p:nvSpPr>
          <p:cNvPr id="15" name="gate-card-1">
            <a:extLst xmlns:a="http://schemas.openxmlformats.org/drawingml/2006/main">
              <a:ext uri="{FF2B5EF4-FFF2-40B4-BE49-F238E27FC236}">
                <a16:creationId xmlns:a16="http://schemas.microsoft.com/office/drawing/2014/main" id="{4B3AA9F4-3B3B-4D1E-A1E9-9A69CBCF1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657600"/>
            <a:ext cx="3200400" cy="2019300"/>
          </a:xfrm>
          <a:prstGeom xmlns:a="http://schemas.openxmlformats.org/drawingml/2006/main" prst="roundRect">
            <a:avLst>
              <a:gd name="adj" fmla="val 5660"/>
            </a:avLst>
          </a:prstGeom>
          <a:solidFill xmlns:a="http://schemas.openxmlformats.org/drawingml/2006/main">
            <a:srgbClr val="FFE9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gate-accent-1">
            <a:extLst xmlns:a="http://schemas.openxmlformats.org/drawingml/2006/main">
              <a:ext uri="{FF2B5EF4-FFF2-40B4-BE49-F238E27FC236}">
                <a16:creationId xmlns:a16="http://schemas.microsoft.com/office/drawing/2014/main" id="{26B21EA8-8EF8-4C82-A1F1-A74BDE543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657600"/>
            <a:ext cx="3200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gate-title-1">
            <a:extLst xmlns:a="http://schemas.openxmlformats.org/drawingml/2006/main">
              <a:ext uri="{FF2B5EF4-FFF2-40B4-BE49-F238E27FC236}">
                <a16:creationId xmlns:a16="http://schemas.microsoft.com/office/drawing/2014/main" id="{84489B95-B94C-409A-9E12-3E599F13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00050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조건 보완 후 재검증</a:t>
            </a:r>
          </a:p>
        </p:txBody>
      </p:sp>
      <p:sp>
        <p:nvSpPr>
          <p:cNvPr id="18" name="gate-cond-1">
            <a:extLst xmlns:a="http://schemas.openxmlformats.org/drawingml/2006/main">
              <a:ext uri="{FF2B5EF4-FFF2-40B4-BE49-F238E27FC236}">
                <a16:creationId xmlns:a16="http://schemas.microsoft.com/office/drawing/2014/main" id="{D0152639-89A6-4835-A492-BAF0FE36E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705350"/>
            <a:ext cx="2743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측정은 유효</a:t>
            </a:r>
          </a:p>
          <a:p xmlns:a="http://schemas.openxmlformats.org/drawingml/2006/main">
            <a:pPr algn="l">
              <a:defRPr sz="14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기준은 미달</a:t>
            </a:r>
          </a:p>
        </p:txBody>
      </p:sp>
      <p:sp>
        <p:nvSpPr>
          <p:cNvPr id="19" name="gate-action-1">
            <a:extLst xmlns:a="http://schemas.openxmlformats.org/drawingml/2006/main">
              <a:ext uri="{FF2B5EF4-FFF2-40B4-BE49-F238E27FC236}">
                <a16:creationId xmlns:a16="http://schemas.microsoft.com/office/drawing/2014/main" id="{7EC002C8-F162-48EF-942F-0E8FBE42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5257800"/>
            <a:ext cx="274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원인·범위를 수정해 재실험</a:t>
            </a:r>
          </a:p>
        </p:txBody>
      </p:sp>
      <p:sp>
        <p:nvSpPr>
          <p:cNvPr id="20" name="gate-card-2">
            <a:extLst xmlns:a="http://schemas.openxmlformats.org/drawingml/2006/main">
              <a:ext uri="{FF2B5EF4-FFF2-40B4-BE49-F238E27FC236}">
                <a16:creationId xmlns:a16="http://schemas.microsoft.com/office/drawing/2014/main" id="{E94E3E0D-A370-4646-9E27-1E8DA509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57600"/>
            <a:ext cx="3200400" cy="2019300"/>
          </a:xfrm>
          <a:prstGeom xmlns:a="http://schemas.openxmlformats.org/drawingml/2006/main" prst="roundRect">
            <a:avLst>
              <a:gd name="adj" fmla="val 5660"/>
            </a:avLst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ate-accent-2">
            <a:extLst xmlns:a="http://schemas.openxmlformats.org/drawingml/2006/main">
              <a:ext uri="{FF2B5EF4-FFF2-40B4-BE49-F238E27FC236}">
                <a16:creationId xmlns:a16="http://schemas.microsoft.com/office/drawing/2014/main" id="{7714FF03-AFD5-4E6F-A632-4540867E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57600"/>
            <a:ext cx="32004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66D7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gate-title-2">
            <a:extLst xmlns:a="http://schemas.openxmlformats.org/drawingml/2006/main">
              <a:ext uri="{FF2B5EF4-FFF2-40B4-BE49-F238E27FC236}">
                <a16:creationId xmlns:a16="http://schemas.microsoft.com/office/drawing/2014/main" id="{61997DF1-0257-473C-B153-0413E03B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00500"/>
            <a:ext cx="2743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종료·데이터 반출</a:t>
            </a:r>
          </a:p>
        </p:txBody>
      </p:sp>
      <p:sp>
        <p:nvSpPr>
          <p:cNvPr id="23" name="gate-cond-2">
            <a:extLst xmlns:a="http://schemas.openxmlformats.org/drawingml/2006/main">
              <a:ext uri="{FF2B5EF4-FFF2-40B4-BE49-F238E27FC236}">
                <a16:creationId xmlns:a16="http://schemas.microsoft.com/office/drawing/2014/main" id="{4E737FC1-DFF0-458A-99DC-B39D8946D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705350"/>
            <a:ext cx="2743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중단 기준 발동</a:t>
            </a:r>
          </a:p>
          <a:p xmlns:a="http://schemas.openxmlformats.org/drawingml/2006/main">
            <a:pPr algn="l">
              <a:def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또는 측정 무효</a:t>
            </a:r>
          </a:p>
        </p:txBody>
      </p:sp>
      <p:sp>
        <p:nvSpPr>
          <p:cNvPr id="24" name="gate-action-2">
            <a:extLst xmlns:a="http://schemas.openxmlformats.org/drawingml/2006/main">
              <a:ext uri="{FF2B5EF4-FFF2-40B4-BE49-F238E27FC236}">
                <a16:creationId xmlns:a16="http://schemas.microsoft.com/office/drawing/2014/main" id="{F22DE245-F3BA-40D2-ADA6-596C6F7B6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5257800"/>
            <a:ext cx="2743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추가 투자 없이 자료 정리</a:t>
            </a:r>
          </a:p>
        </p:txBody>
      </p:sp>
      <p:cxnSp>
        <p:nvCxnSpPr>
          <p:cNvPr id="52" name="footer-rule-11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26" name="footer-11">
            <a:extLst xmlns:a="http://schemas.openxmlformats.org/drawingml/2006/main">
              <a:ext uri="{FF2B5EF4-FFF2-40B4-BE49-F238E27FC236}">
                <a16:creationId xmlns:a16="http://schemas.microsoft.com/office/drawing/2014/main" id="{9C353F8C-B0FA-4BB6-9CF6-DF0D5C353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27" name="page-11">
            <a:extLst xmlns:a="http://schemas.openxmlformats.org/drawingml/2006/main">
              <a:ext uri="{FF2B5EF4-FFF2-40B4-BE49-F238E27FC236}">
                <a16:creationId xmlns:a16="http://schemas.microsoft.com/office/drawing/2014/main" id="{1580EDD2-C03E-45C3-B070-0378690B6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4878955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E14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4DFF1B90-15EB-4110-BFD5-7B88B53F7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11 · TODAY'S AUTHORIZATION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ED7857F8-42D3-4D43-BA06-631427031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ision-title">
            <a:extLst xmlns:a="http://schemas.openxmlformats.org/drawingml/2006/main">
              <a:ext uri="{FF2B5EF4-FFF2-40B4-BE49-F238E27FC236}">
                <a16:creationId xmlns:a16="http://schemas.microsoft.com/office/drawing/2014/main" id="{6784E4C1-F11D-41A9-A9D6-B1591D6B4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33500"/>
            <a:ext cx="666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5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오늘 필요한 결정은</a:t>
            </a:r>
          </a:p>
          <a:p xmlns:a="http://schemas.openxmlformats.org/drawingml/2006/main">
            <a:pPr algn="l">
              <a:defRPr sz="5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5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세 가지입니다</a:t>
            </a:r>
          </a:p>
        </p:txBody>
      </p:sp>
      <p:sp>
        <p:nvSpPr>
          <p:cNvPr id="4" name="decision-num-bg-0">
            <a:extLst xmlns:a="http://schemas.openxmlformats.org/drawingml/2006/main">
              <a:ext uri="{FF2B5EF4-FFF2-40B4-BE49-F238E27FC236}">
                <a16:creationId xmlns:a16="http://schemas.microsoft.com/office/drawing/2014/main" id="{3B604AE9-72D1-41F4-96E4-12DE7815B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956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ecision-num-0">
            <a:extLst xmlns:a="http://schemas.openxmlformats.org/drawingml/2006/main">
              <a:ext uri="{FF2B5EF4-FFF2-40B4-BE49-F238E27FC236}">
                <a16:creationId xmlns:a16="http://schemas.microsoft.com/office/drawing/2014/main" id="{4B047078-D54A-44BF-937A-9524D8BA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194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6" name="decision-item-0">
            <a:extLst xmlns:a="http://schemas.openxmlformats.org/drawingml/2006/main">
              <a:ext uri="{FF2B5EF4-FFF2-40B4-BE49-F238E27FC236}">
                <a16:creationId xmlns:a16="http://schemas.microsoft.com/office/drawing/2014/main" id="{98A7483E-4190-4B08-81F2-5803A8C2C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352800"/>
            <a:ext cx="542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1,860만원 예산 승인</a:t>
            </a:r>
          </a:p>
        </p:txBody>
      </p:sp>
      <p:sp>
        <p:nvSpPr>
          <p:cNvPr id="7" name="decision-num-bg-1">
            <a:extLst xmlns:a="http://schemas.openxmlformats.org/drawingml/2006/main">
              <a:ext uri="{FF2B5EF4-FFF2-40B4-BE49-F238E27FC236}">
                <a16:creationId xmlns:a16="http://schemas.microsoft.com/office/drawing/2014/main" id="{5F92E3A5-0E9F-492F-89AB-EC856826D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195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decision-num-1">
            <a:extLst xmlns:a="http://schemas.openxmlformats.org/drawingml/2006/main">
              <a:ext uri="{FF2B5EF4-FFF2-40B4-BE49-F238E27FC236}">
                <a16:creationId xmlns:a16="http://schemas.microsoft.com/office/drawing/2014/main" id="{81E19195-38E7-435A-85C0-2F75008C3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433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9" name="decision-item-1">
            <a:extLst xmlns:a="http://schemas.openxmlformats.org/drawingml/2006/main">
              <a:ext uri="{FF2B5EF4-FFF2-40B4-BE49-F238E27FC236}">
                <a16:creationId xmlns:a16="http://schemas.microsoft.com/office/drawing/2014/main" id="{24DDEEF9-0270-4573-82ED-EB92656F6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076700"/>
            <a:ext cx="542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사내 책임자 1명 지정</a:t>
            </a:r>
          </a:p>
        </p:txBody>
      </p:sp>
      <p:sp>
        <p:nvSpPr>
          <p:cNvPr id="10" name="decision-num-bg-2">
            <a:extLst xmlns:a="http://schemas.openxmlformats.org/drawingml/2006/main">
              <a:ext uri="{FF2B5EF4-FFF2-40B4-BE49-F238E27FC236}">
                <a16:creationId xmlns:a16="http://schemas.microsoft.com/office/drawing/2014/main" id="{667938BF-A696-4008-8BF8-2660B57E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434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decision-num-2">
            <a:extLst xmlns:a="http://schemas.openxmlformats.org/drawingml/2006/main">
              <a:ext uri="{FF2B5EF4-FFF2-40B4-BE49-F238E27FC236}">
                <a16:creationId xmlns:a16="http://schemas.microsoft.com/office/drawing/2014/main" id="{88553DA3-E6A3-47A0-9C01-ADA026CA4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672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2" name="decision-item-2">
            <a:extLst xmlns:a="http://schemas.openxmlformats.org/drawingml/2006/main">
              <a:ext uri="{FF2B5EF4-FFF2-40B4-BE49-F238E27FC236}">
                <a16:creationId xmlns:a16="http://schemas.microsoft.com/office/drawing/2014/main" id="{E6253B7E-0CF0-4571-AD4D-D5EC12521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800600"/>
            <a:ext cx="542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박스 ID·납품처 정보 제공</a:t>
            </a:r>
          </a:p>
        </p:txBody>
      </p:sp>
      <p:sp>
        <p:nvSpPr>
          <p:cNvPr id="13" name="decision-panel">
            <a:extLst xmlns:a="http://schemas.openxmlformats.org/drawingml/2006/main">
              <a:ext uri="{FF2B5EF4-FFF2-40B4-BE49-F238E27FC236}">
                <a16:creationId xmlns:a16="http://schemas.microsoft.com/office/drawing/2014/main" id="{CDBA8EAC-EB08-4AB4-A51B-1E489DFBC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371600"/>
            <a:ext cx="3505200" cy="38290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1B24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decision-panel-title">
            <a:extLst xmlns:a="http://schemas.openxmlformats.org/drawingml/2006/main">
              <a:ext uri="{FF2B5EF4-FFF2-40B4-BE49-F238E27FC236}">
                <a16:creationId xmlns:a16="http://schemas.microsoft.com/office/drawing/2014/main" id="{2374A697-86BB-4283-A8E5-041A8F6B9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714500"/>
            <a:ext cx="2819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승인 결과</a:t>
            </a:r>
          </a:p>
        </p:txBody>
      </p:sp>
      <p:sp>
        <p:nvSpPr>
          <p:cNvPr id="15" name="decision-checks">
            <a:extLst xmlns:a="http://schemas.openxmlformats.org/drawingml/2006/main">
              <a:ext uri="{FF2B5EF4-FFF2-40B4-BE49-F238E27FC236}">
                <a16:creationId xmlns:a16="http://schemas.microsoft.com/office/drawing/2014/main" id="{57DA79F3-75CE-46BC-B698-FBAA83790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343150"/>
            <a:ext cx="2819400" cy="1733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□ 승인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□ 조건부 승인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3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□ 보류</a:t>
            </a:r>
          </a:p>
        </p:txBody>
      </p:sp>
      <p:cxnSp>
        <p:nvCxnSpPr>
          <p:cNvPr id="38" name="decision-reason"/>
          <p:cNvCxnSpPr/>
          <p:nvPr/>
        </p:nvCxnSpPr>
        <p:spPr>
          <a:xfrm xmlns:a="http://schemas.openxmlformats.org/drawingml/2006/main">
            <a:off x="8343900" y="4362450"/>
            <a:ext cx="28194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526079"/>
            </a:solidFill>
            <a:prstDash val="solid"/>
          </a:ln>
        </p:spPr>
      </p:cxnSp>
      <p:sp>
        <p:nvSpPr>
          <p:cNvPr id="17" name="decision-reason-label">
            <a:extLst xmlns:a="http://schemas.openxmlformats.org/drawingml/2006/main">
              <a:ext uri="{FF2B5EF4-FFF2-40B4-BE49-F238E27FC236}">
                <a16:creationId xmlns:a16="http://schemas.microsoft.com/office/drawing/2014/main" id="{5436A938-FEC9-42EF-8637-289CCDFEA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476750"/>
            <a:ext cx="2819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조건·보류 사유</a:t>
            </a:r>
          </a:p>
        </p:txBody>
      </p:sp>
      <p:sp>
        <p:nvSpPr>
          <p:cNvPr id="18" name="decision-next">
            <a:extLst xmlns:a="http://schemas.openxmlformats.org/drawingml/2006/main">
              <a:ext uri="{FF2B5EF4-FFF2-40B4-BE49-F238E27FC236}">
                <a16:creationId xmlns:a16="http://schemas.microsoft.com/office/drawing/2014/main" id="{1F318297-0E2B-4F19-BE50-8CD31929E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67350"/>
            <a:ext cx="3505200" cy="6096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decision-next-text">
            <a:extLst xmlns:a="http://schemas.openxmlformats.org/drawingml/2006/main">
              <a:ext uri="{FF2B5EF4-FFF2-40B4-BE49-F238E27FC236}">
                <a16:creationId xmlns:a16="http://schemas.microsoft.com/office/drawing/2014/main" id="{10D2E550-F55A-42D4-8AD5-A6EE898C3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5638800"/>
            <a:ext cx="3124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승인 후 D+3 킥오프</a:t>
            </a:r>
          </a:p>
        </p:txBody>
      </p:sp>
      <p:cxnSp>
        <p:nvCxnSpPr>
          <p:cNvPr id="42" name="footer-rule-12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21" name="footer-12">
            <a:extLst xmlns:a="http://schemas.openxmlformats.org/drawingml/2006/main">
              <a:ext uri="{FF2B5EF4-FFF2-40B4-BE49-F238E27FC236}">
                <a16:creationId xmlns:a16="http://schemas.microsoft.com/office/drawing/2014/main" id="{3F6999EC-FB83-461C-8D30-146413C4F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22" name="page-12">
            <a:extLst xmlns:a="http://schemas.openxmlformats.org/drawingml/2006/main">
              <a:ext uri="{FF2B5EF4-FFF2-40B4-BE49-F238E27FC236}">
                <a16:creationId xmlns:a16="http://schemas.microsoft.com/office/drawing/2014/main" id="{43CC3D21-2DD5-4B22-A84E-ED8629A6B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1173521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eyebrow">
            <a:extLst xmlns:a="http://schemas.openxmlformats.org/drawingml/2006/main">
              <a:ext uri="{FF2B5EF4-FFF2-40B4-BE49-F238E27FC236}">
                <a16:creationId xmlns:a16="http://schemas.microsoft.com/office/drawing/2014/main" id="{A71505F3-3269-4327-87CB-F56E39D8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01 · CURRENT STATE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227CAEE5-D361-4E33-9BAD-A80C8DA40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1B813D6-DF1F-48BF-AD3C-FCC32F7CE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박스 부족은 재고가 아니라</a:t>
            </a:r>
          </a:p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회수 상태가 끊기는 세 구간에서 생깁니다</a:t>
            </a:r>
          </a:p>
        </p:txBody>
      </p:sp>
      <p:sp>
        <p:nvSpPr>
          <p:cNvPr id="4" name="problem-intro">
            <a:extLst xmlns:a="http://schemas.openxmlformats.org/drawingml/2006/main">
              <a:ext uri="{FF2B5EF4-FFF2-40B4-BE49-F238E27FC236}">
                <a16:creationId xmlns:a16="http://schemas.microsoft.com/office/drawing/2014/main" id="{0417D2A6-4D80-42F9-9EED-C66910C61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10096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출고 기록은 남지만 납품처 보관, 회수 대기, 세척 완료가 하나의 이력으로 이어지지 않습니다.</a:t>
            </a:r>
          </a:p>
        </p:txBody>
      </p:sp>
      <p:cxnSp>
        <p:nvCxnSpPr>
          <p:cNvPr id="39" name="problem-flow-line"/>
          <p:cNvCxnSpPr/>
          <p:nvPr/>
        </p:nvCxnSpPr>
        <p:spPr>
          <a:xfrm xmlns:a="http://schemas.openxmlformats.org/drawingml/2006/main">
            <a:off x="1066800" y="3333750"/>
            <a:ext cx="9715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sp>
        <p:nvSpPr>
          <p:cNvPr id="6" name="problem-node-01">
            <a:extLst xmlns:a="http://schemas.openxmlformats.org/drawingml/2006/main">
              <a:ext uri="{FF2B5EF4-FFF2-40B4-BE49-F238E27FC236}">
                <a16:creationId xmlns:a16="http://schemas.microsoft.com/office/drawing/2014/main" id="{63E092C5-4DC6-4115-875E-78A63A6E5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oblem-node-num-01">
            <a:extLst xmlns:a="http://schemas.openxmlformats.org/drawingml/2006/main">
              <a:ext uri="{FF2B5EF4-FFF2-40B4-BE49-F238E27FC236}">
                <a16:creationId xmlns:a16="http://schemas.microsoft.com/office/drawing/2014/main" id="{B0DE98DE-9EE5-4E83-9CA6-73FCE7F76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8" name="problem-node-label-01">
            <a:extLst xmlns:a="http://schemas.openxmlformats.org/drawingml/2006/main">
              <a:ext uri="{FF2B5EF4-FFF2-40B4-BE49-F238E27FC236}">
                <a16:creationId xmlns:a16="http://schemas.microsoft.com/office/drawing/2014/main" id="{A972F313-6FCC-49A8-9027-9359AE119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창고 출고</a:t>
            </a:r>
          </a:p>
        </p:txBody>
      </p:sp>
      <p:sp>
        <p:nvSpPr>
          <p:cNvPr id="9" name="problem-node-02">
            <a:extLst xmlns:a="http://schemas.openxmlformats.org/drawingml/2006/main">
              <a:ext uri="{FF2B5EF4-FFF2-40B4-BE49-F238E27FC236}">
                <a16:creationId xmlns:a16="http://schemas.microsoft.com/office/drawing/2014/main" id="{B0C48CE5-C9FF-44D6-9678-57291500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roblem-node-num-02">
            <a:extLst xmlns:a="http://schemas.openxmlformats.org/drawingml/2006/main">
              <a:ext uri="{FF2B5EF4-FFF2-40B4-BE49-F238E27FC236}">
                <a16:creationId xmlns:a16="http://schemas.microsoft.com/office/drawing/2014/main" id="{F0943D6D-EA9E-4041-981E-BBC11DDB7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1" name="problem-node-label-02">
            <a:extLst xmlns:a="http://schemas.openxmlformats.org/drawingml/2006/main">
              <a:ext uri="{FF2B5EF4-FFF2-40B4-BE49-F238E27FC236}">
                <a16:creationId xmlns:a16="http://schemas.microsoft.com/office/drawing/2014/main" id="{FF2A723F-EB6B-4782-9661-E41141B2F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납품처 보관</a:t>
            </a:r>
          </a:p>
        </p:txBody>
      </p:sp>
      <p:sp>
        <p:nvSpPr>
          <p:cNvPr id="12" name="problem-node-03">
            <a:extLst xmlns:a="http://schemas.openxmlformats.org/drawingml/2006/main">
              <a:ext uri="{FF2B5EF4-FFF2-40B4-BE49-F238E27FC236}">
                <a16:creationId xmlns:a16="http://schemas.microsoft.com/office/drawing/2014/main" id="{ECAA5EAA-731E-48E7-90B9-91114DD7E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problem-node-num-03">
            <a:extLst xmlns:a="http://schemas.openxmlformats.org/drawingml/2006/main">
              <a:ext uri="{FF2B5EF4-FFF2-40B4-BE49-F238E27FC236}">
                <a16:creationId xmlns:a16="http://schemas.microsoft.com/office/drawing/2014/main" id="{9E566EB5-D15F-4B41-828A-8450E5F6B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4" name="problem-node-label-03">
            <a:extLst xmlns:a="http://schemas.openxmlformats.org/drawingml/2006/main">
              <a:ext uri="{FF2B5EF4-FFF2-40B4-BE49-F238E27FC236}">
                <a16:creationId xmlns:a16="http://schemas.microsoft.com/office/drawing/2014/main" id="{37601B25-5021-42AF-9999-E416F2E88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회수 대기</a:t>
            </a:r>
          </a:p>
        </p:txBody>
      </p:sp>
      <p:sp>
        <p:nvSpPr>
          <p:cNvPr id="15" name="problem-node-04">
            <a:extLst xmlns:a="http://schemas.openxmlformats.org/drawingml/2006/main">
              <a:ext uri="{FF2B5EF4-FFF2-40B4-BE49-F238E27FC236}">
                <a16:creationId xmlns:a16="http://schemas.microsoft.com/office/drawing/2014/main" id="{314B3A4D-FF92-45BD-8014-5A6A11057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problem-node-num-04">
            <a:extLst xmlns:a="http://schemas.openxmlformats.org/drawingml/2006/main">
              <a:ext uri="{FF2B5EF4-FFF2-40B4-BE49-F238E27FC236}">
                <a16:creationId xmlns:a16="http://schemas.microsoft.com/office/drawing/2014/main" id="{0F1BD88A-DF6C-492A-89BD-AC300532E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04</a:t>
            </a:r>
          </a:p>
        </p:txBody>
      </p:sp>
      <p:sp>
        <p:nvSpPr>
          <p:cNvPr id="17" name="problem-node-label-04">
            <a:extLst xmlns:a="http://schemas.openxmlformats.org/drawingml/2006/main">
              <a:ext uri="{FF2B5EF4-FFF2-40B4-BE49-F238E27FC236}">
                <a16:creationId xmlns:a16="http://schemas.microsoft.com/office/drawing/2014/main" id="{E8DFD28D-73FE-4C0A-9091-9941616C8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세척 완료</a:t>
            </a:r>
          </a:p>
        </p:txBody>
      </p:sp>
      <p:sp>
        <p:nvSpPr>
          <p:cNvPr id="18" name="problem-node-05">
            <a:extLst xmlns:a="http://schemas.openxmlformats.org/drawingml/2006/main">
              <a:ext uri="{FF2B5EF4-FFF2-40B4-BE49-F238E27FC236}">
                <a16:creationId xmlns:a16="http://schemas.microsoft.com/office/drawing/2014/main" id="{97E8FF1E-0A28-4F6A-9FBA-A8B51BB63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3105150"/>
            <a:ext cx="457200" cy="457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problem-node-num-05">
            <a:extLst xmlns:a="http://schemas.openxmlformats.org/drawingml/2006/main">
              <a:ext uri="{FF2B5EF4-FFF2-40B4-BE49-F238E27FC236}">
                <a16:creationId xmlns:a16="http://schemas.microsoft.com/office/drawing/2014/main" id="{2B5BB982-486A-47BE-8181-ED3C30B56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3228975"/>
            <a:ext cx="457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05</a:t>
            </a:r>
          </a:p>
        </p:txBody>
      </p:sp>
      <p:sp>
        <p:nvSpPr>
          <p:cNvPr id="20" name="problem-node-label-05">
            <a:extLst xmlns:a="http://schemas.openxmlformats.org/drawingml/2006/main">
              <a:ext uri="{FF2B5EF4-FFF2-40B4-BE49-F238E27FC236}">
                <a16:creationId xmlns:a16="http://schemas.microsoft.com/office/drawing/2014/main" id="{A332ED61-F10D-4A09-82AD-D9054DA24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7338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재출고</a:t>
            </a:r>
          </a:p>
        </p:txBody>
      </p:sp>
      <p:sp>
        <p:nvSpPr>
          <p:cNvPr id="21" name="break-1">
            <a:extLst xmlns:a="http://schemas.openxmlformats.org/drawingml/2006/main">
              <a:ext uri="{FF2B5EF4-FFF2-40B4-BE49-F238E27FC236}">
                <a16:creationId xmlns:a16="http://schemas.microsoft.com/office/drawing/2014/main" id="{7B3FE463-4C64-4557-BC5B-564C5133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3086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reak-mark-1">
            <a:extLst xmlns:a="http://schemas.openxmlformats.org/drawingml/2006/main">
              <a:ext uri="{FF2B5EF4-FFF2-40B4-BE49-F238E27FC236}">
                <a16:creationId xmlns:a16="http://schemas.microsoft.com/office/drawing/2014/main" id="{C776FB7D-3C85-4452-9ACE-54D9F685E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2975" y="3143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!</a:t>
            </a:r>
          </a:p>
        </p:txBody>
      </p:sp>
      <p:sp>
        <p:nvSpPr>
          <p:cNvPr id="23" name="break-label-1">
            <a:extLst xmlns:a="http://schemas.openxmlformats.org/drawingml/2006/main">
              <a:ext uri="{FF2B5EF4-FFF2-40B4-BE49-F238E27FC236}">
                <a16:creationId xmlns:a16="http://schemas.microsoft.com/office/drawing/2014/main" id="{7F947229-7CE1-436B-823A-5C078AA6C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705100"/>
            <a:ext cx="80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기록 단절</a:t>
            </a:r>
          </a:p>
        </p:txBody>
      </p:sp>
      <p:sp>
        <p:nvSpPr>
          <p:cNvPr id="24" name="break-2">
            <a:extLst xmlns:a="http://schemas.openxmlformats.org/drawingml/2006/main">
              <a:ext uri="{FF2B5EF4-FFF2-40B4-BE49-F238E27FC236}">
                <a16:creationId xmlns:a16="http://schemas.microsoft.com/office/drawing/2014/main" id="{90CE7DB3-F5B7-4E91-B4DF-6EC1E7B11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86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break-mark-2">
            <a:extLst xmlns:a="http://schemas.openxmlformats.org/drawingml/2006/main">
              <a:ext uri="{FF2B5EF4-FFF2-40B4-BE49-F238E27FC236}">
                <a16:creationId xmlns:a16="http://schemas.microsoft.com/office/drawing/2014/main" id="{BAC461E7-AB19-4E19-87FF-1D13BBD38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143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!</a:t>
            </a:r>
          </a:p>
        </p:txBody>
      </p:sp>
      <p:sp>
        <p:nvSpPr>
          <p:cNvPr id="26" name="break-label-2">
            <a:extLst xmlns:a="http://schemas.openxmlformats.org/drawingml/2006/main">
              <a:ext uri="{FF2B5EF4-FFF2-40B4-BE49-F238E27FC236}">
                <a16:creationId xmlns:a16="http://schemas.microsoft.com/office/drawing/2014/main" id="{5EED7973-60B0-4843-939B-E64DC3314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705100"/>
            <a:ext cx="80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기록 단절</a:t>
            </a:r>
          </a:p>
        </p:txBody>
      </p:sp>
      <p:sp>
        <p:nvSpPr>
          <p:cNvPr id="27" name="break-3">
            <a:extLst xmlns:a="http://schemas.openxmlformats.org/drawingml/2006/main">
              <a:ext uri="{FF2B5EF4-FFF2-40B4-BE49-F238E27FC236}">
                <a16:creationId xmlns:a16="http://schemas.microsoft.com/office/drawing/2014/main" id="{417C81EE-1C5A-4738-AE4E-8C968E4C5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0725" y="3086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break-mark-3">
            <a:extLst xmlns:a="http://schemas.openxmlformats.org/drawingml/2006/main">
              <a:ext uri="{FF2B5EF4-FFF2-40B4-BE49-F238E27FC236}">
                <a16:creationId xmlns:a16="http://schemas.microsoft.com/office/drawing/2014/main" id="{9AFBC1FC-093C-4AE0-B9D8-0768454EF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0725" y="3143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!</a:t>
            </a:r>
          </a:p>
        </p:txBody>
      </p:sp>
      <p:sp>
        <p:nvSpPr>
          <p:cNvPr id="29" name="break-label-3">
            <a:extLst xmlns:a="http://schemas.openxmlformats.org/drawingml/2006/main">
              <a:ext uri="{FF2B5EF4-FFF2-40B4-BE49-F238E27FC236}">
                <a16:creationId xmlns:a16="http://schemas.microsoft.com/office/drawing/2014/main" id="{8EAEA4ED-E72F-4CB3-B8F6-22F70D063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2705100"/>
            <a:ext cx="80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기록 단절</a:t>
            </a:r>
          </a:p>
        </p:txBody>
      </p:sp>
      <p:sp>
        <p:nvSpPr>
          <p:cNvPr id="30" name="problem-impact-band">
            <a:extLst xmlns:a="http://schemas.openxmlformats.org/drawingml/2006/main">
              <a:ext uri="{FF2B5EF4-FFF2-40B4-BE49-F238E27FC236}">
                <a16:creationId xmlns:a16="http://schemas.microsoft.com/office/drawing/2014/main" id="{7EE645B1-7967-4218-8FF3-E70CABF55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108204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E9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problem-impact">
            <a:extLst xmlns:a="http://schemas.openxmlformats.org/drawingml/2006/main">
              <a:ext uri="{FF2B5EF4-FFF2-40B4-BE49-F238E27FC236}">
                <a16:creationId xmlns:a16="http://schemas.microsoft.com/office/drawing/2014/main" id="{7CDFAA0A-A6BD-4B10-BA48-22BA6BC6D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010150"/>
            <a:ext cx="10210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실제 분실과 단순 지연을 구분하기 전에 대체 박스를 확보하고,</a:t>
            </a:r>
          </a:p>
          <a:p xmlns:a="http://schemas.openxmlformats.org/drawingml/2006/main">
            <a:pPr algn="l">
              <a:def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회수 우선순위와 담당 책임은 더 흐려집니다.</a:t>
            </a:r>
          </a:p>
        </p:txBody>
      </p:sp>
      <p:cxnSp>
        <p:nvCxnSpPr>
          <p:cNvPr id="66" name="footer-rule-2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33" name="footer-2">
            <a:extLst xmlns:a="http://schemas.openxmlformats.org/drawingml/2006/main">
              <a:ext uri="{FF2B5EF4-FFF2-40B4-BE49-F238E27FC236}">
                <a16:creationId xmlns:a16="http://schemas.microsoft.com/office/drawing/2014/main" id="{E1B3EEAE-B2AC-43A4-B61C-1C5143FE5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34" name="page-2">
            <a:extLst xmlns:a="http://schemas.openxmlformats.org/drawingml/2006/main">
              <a:ext uri="{FF2B5EF4-FFF2-40B4-BE49-F238E27FC236}">
                <a16:creationId xmlns:a16="http://schemas.microsoft.com/office/drawing/2014/main" id="{6F675FCB-EC83-413C-A317-0542C43B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78005299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E14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eyebrow">
            <a:extLst xmlns:a="http://schemas.openxmlformats.org/drawingml/2006/main">
              <a:ext uri="{FF2B5EF4-FFF2-40B4-BE49-F238E27FC236}">
                <a16:creationId xmlns:a16="http://schemas.microsoft.com/office/drawing/2014/main" id="{751606A7-2F96-4198-A68A-5033DABB5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02 · SYNTHETIC BASELINE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1C7A525A-CCA6-4D44-A2FC-345C198C1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6C958BD-F9BD-4B11-9D8C-7524A8E1A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가상 4주 로그에서는 14%가 위치 미확인이고,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그중 66%는 납품 뒤 기록이 멈춥니다</a:t>
            </a:r>
          </a:p>
        </p:txBody>
      </p:sp>
      <p:sp>
        <p:nvSpPr>
          <p:cNvPr id="4" name="tag-bg-SYNTHETIC DATA-72">
            <a:extLst xmlns:a="http://schemas.openxmlformats.org/drawingml/2006/main">
              <a:ext uri="{FF2B5EF4-FFF2-40B4-BE49-F238E27FC236}">
                <a16:creationId xmlns:a16="http://schemas.microsoft.com/office/drawing/2014/main" id="{C6900089-936C-44B2-B022-93F6A74E5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9800"/>
            <a:ext cx="16764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ag-SYNTHETIC DATA-72">
            <a:extLst xmlns:a="http://schemas.openxmlformats.org/drawingml/2006/main">
              <a:ext uri="{FF2B5EF4-FFF2-40B4-BE49-F238E27FC236}">
                <a16:creationId xmlns:a16="http://schemas.microsoft.com/office/drawing/2014/main" id="{77D0C8E5-27E2-4E9C-A124-AC00476C9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6695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1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SYNTHETIC DATA</a:t>
            </a:r>
          </a:p>
        </p:txBody>
      </p:sp>
      <p:sp>
        <p:nvSpPr>
          <p:cNvPr id="6" name="baseline-total">
            <a:extLst xmlns:a="http://schemas.openxmlformats.org/drawingml/2006/main">
              <a:ext uri="{FF2B5EF4-FFF2-40B4-BE49-F238E27FC236}">
                <a16:creationId xmlns:a16="http://schemas.microsoft.com/office/drawing/2014/main" id="{206FB183-788B-4119-B8D4-22FEE2188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가상 보유 박스 1,200개</a:t>
            </a:r>
          </a:p>
        </p:txBody>
      </p:sp>
      <p:sp>
        <p:nvSpPr>
          <p:cNvPr id="7" name="baseline-known">
            <a:extLst xmlns:a="http://schemas.openxmlformats.org/drawingml/2006/main">
              <a:ext uri="{FF2B5EF4-FFF2-40B4-BE49-F238E27FC236}">
                <a16:creationId xmlns:a16="http://schemas.microsoft.com/office/drawing/2014/main" id="{9A49032E-B737-42AC-9C69-6FBBA34C0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63246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aseline-unknown">
            <a:extLst xmlns:a="http://schemas.openxmlformats.org/drawingml/2006/main">
              <a:ext uri="{FF2B5EF4-FFF2-40B4-BE49-F238E27FC236}">
                <a16:creationId xmlns:a16="http://schemas.microsoft.com/office/drawing/2014/main" id="{6326C885-ECCC-4299-8538-E99AFA78D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276600"/>
            <a:ext cx="10287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aseline-known-label">
            <a:extLst xmlns:a="http://schemas.openxmlformats.org/drawingml/2006/main">
              <a:ext uri="{FF2B5EF4-FFF2-40B4-BE49-F238E27FC236}">
                <a16:creationId xmlns:a16="http://schemas.microsoft.com/office/drawing/2014/main" id="{43E16826-6BBD-4DC9-A555-665E24E56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099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확인 86%</a:t>
            </a:r>
          </a:p>
        </p:txBody>
      </p:sp>
      <p:sp>
        <p:nvSpPr>
          <p:cNvPr id="10" name="baseline-unknown-label">
            <a:extLst xmlns:a="http://schemas.openxmlformats.org/drawingml/2006/main">
              <a:ext uri="{FF2B5EF4-FFF2-40B4-BE49-F238E27FC236}">
                <a16:creationId xmlns:a16="http://schemas.microsoft.com/office/drawing/2014/main" id="{33FC94D3-1C8A-4B79-A2A6-5ACBA5695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409950"/>
            <a:ext cx="781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14%</a:t>
            </a:r>
          </a:p>
        </p:txBody>
      </p:sp>
      <p:sp>
        <p:nvSpPr>
          <p:cNvPr id="11" name="baseline-note">
            <a:extLst xmlns:a="http://schemas.openxmlformats.org/drawingml/2006/main">
              <a:ext uri="{FF2B5EF4-FFF2-40B4-BE49-F238E27FC236}">
                <a16:creationId xmlns:a16="http://schemas.microsoft.com/office/drawing/2014/main" id="{99E6F51A-6E7F-4C0C-B879-0BAD99DB2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9052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C4CCDA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C4CCDA"/>
                </a:solidFill>
                <a:latin typeface="Malgun Gothic"/>
                <a:ea typeface="Malgun Gothic"/>
                <a:cs typeface="Malgun Gothic"/>
              </a:rPr>
              <a:t>168개 위치 미확인</a:t>
            </a:r>
          </a:p>
        </p:txBody>
      </p:sp>
      <p:cxnSp>
        <p:nvCxnSpPr>
          <p:cNvPr id="35" name="evidence-divider"/>
          <p:cNvCxnSpPr/>
          <p:nvPr/>
        </p:nvCxnSpPr>
        <p:spPr>
          <a:xfrm xmlns:a="http://schemas.openxmlformats.org/drawingml/2006/main">
            <a:off x="8439150" y="2476500"/>
            <a:ext cx="0" cy="295275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94156"/>
            </a:solidFill>
            <a:prstDash val="solid"/>
          </a:ln>
        </p:spPr>
      </p:cxnSp>
      <p:sp>
        <p:nvSpPr>
          <p:cNvPr id="13" name="evidence-66">
            <a:extLst xmlns:a="http://schemas.openxmlformats.org/drawingml/2006/main">
              <a:ext uri="{FF2B5EF4-FFF2-40B4-BE49-F238E27FC236}">
                <a16:creationId xmlns:a16="http://schemas.microsoft.com/office/drawing/2014/main" id="{5E877733-1BD6-4DAA-8796-67AB74644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628900"/>
            <a:ext cx="2381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45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66%</a:t>
            </a:r>
          </a:p>
        </p:txBody>
      </p:sp>
      <p:sp>
        <p:nvSpPr>
          <p:cNvPr id="14" name="evidence-66-label">
            <a:extLst xmlns:a="http://schemas.openxmlformats.org/drawingml/2006/main">
              <a:ext uri="{FF2B5EF4-FFF2-40B4-BE49-F238E27FC236}">
                <a16:creationId xmlns:a16="http://schemas.microsoft.com/office/drawing/2014/main" id="{FC0070FD-B6F5-4086-9E2B-61F0DE0D2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371850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위치 미확인 168개 중</a:t>
            </a:r>
          </a:p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0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111개가 ‘납품 완료’ 뒤 정지</a:t>
            </a:r>
          </a:p>
        </p:txBody>
      </p:sp>
      <p:sp>
        <p:nvSpPr>
          <p:cNvPr id="15" name="evidence-time">
            <a:extLst xmlns:a="http://schemas.openxmlformats.org/drawingml/2006/main">
              <a:ext uri="{FF2B5EF4-FFF2-40B4-BE49-F238E27FC236}">
                <a16:creationId xmlns:a16="http://schemas.microsoft.com/office/drawing/2014/main" id="{847A3F96-8677-4A70-AADD-3A6197DAC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38시간</a:t>
            </a:r>
          </a:p>
        </p:txBody>
      </p:sp>
      <p:sp>
        <p:nvSpPr>
          <p:cNvPr id="16" name="evidence-time-label">
            <a:extLst xmlns:a="http://schemas.openxmlformats.org/drawingml/2006/main">
              <a:ext uri="{FF2B5EF4-FFF2-40B4-BE49-F238E27FC236}">
                <a16:creationId xmlns:a16="http://schemas.microsoft.com/office/drawing/2014/main" id="{4B9C4DE9-4140-44DC-A8A6-400253D5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959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월 수동 대조업무 가정</a:t>
            </a:r>
          </a:p>
        </p:txBody>
      </p:sp>
      <p:sp>
        <p:nvSpPr>
          <p:cNvPr id="17" name="evidence-cost">
            <a:extLst xmlns:a="http://schemas.openxmlformats.org/drawingml/2006/main">
              <a:ext uri="{FF2B5EF4-FFF2-40B4-BE49-F238E27FC236}">
                <a16:creationId xmlns:a16="http://schemas.microsoft.com/office/drawing/2014/main" id="{EE161471-BC16-4864-BD2C-9794E9E6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72440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228만원</a:t>
            </a:r>
          </a:p>
        </p:txBody>
      </p:sp>
      <p:sp>
        <p:nvSpPr>
          <p:cNvPr id="18" name="evidence-cost-label">
            <a:extLst xmlns:a="http://schemas.openxmlformats.org/drawingml/2006/main">
              <a:ext uri="{FF2B5EF4-FFF2-40B4-BE49-F238E27FC236}">
                <a16:creationId xmlns:a16="http://schemas.microsoft.com/office/drawing/2014/main" id="{70A592DF-24A6-4D44-8EA2-6717EF918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5295900"/>
            <a:ext cx="295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대체 박스 비용 노출 가정</a:t>
            </a:r>
          </a:p>
        </p:txBody>
      </p:sp>
      <p:sp>
        <p:nvSpPr>
          <p:cNvPr id="19" name="evidence-raw">
            <a:extLst xmlns:a="http://schemas.openxmlformats.org/drawingml/2006/main">
              <a:ext uri="{FF2B5EF4-FFF2-40B4-BE49-F238E27FC236}">
                <a16:creationId xmlns:a16="http://schemas.microsoft.com/office/drawing/2014/main" id="{42B79873-DACE-4F6D-A3BA-F351AC310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8196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가정 산식  60개 × 3.8만원</a:t>
            </a:r>
          </a:p>
        </p:txBody>
      </p:sp>
      <p:sp>
        <p:nvSpPr>
          <p:cNvPr id="20" name="evidence-disclaimer">
            <a:extLst xmlns:a="http://schemas.openxmlformats.org/drawingml/2006/main">
              <a:ext uri="{FF2B5EF4-FFF2-40B4-BE49-F238E27FC236}">
                <a16:creationId xmlns:a16="http://schemas.microsoft.com/office/drawing/2014/main" id="{D0408DA1-51D2-460B-93F5-CB3B43983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51816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실제 측정값·절감 가능액 아님</a:t>
            </a:r>
          </a:p>
        </p:txBody>
      </p:sp>
      <p:cxnSp>
        <p:nvCxnSpPr>
          <p:cNvPr id="44" name="footer-rule-3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22" name="footer-3">
            <a:extLst xmlns:a="http://schemas.openxmlformats.org/drawingml/2006/main">
              <a:ext uri="{FF2B5EF4-FFF2-40B4-BE49-F238E27FC236}">
                <a16:creationId xmlns:a16="http://schemas.microsoft.com/office/drawing/2014/main" id="{EFF01FAA-890B-48A2-A9CF-32EB7A793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23" name="page-3">
            <a:extLst xmlns:a="http://schemas.openxmlformats.org/drawingml/2006/main">
              <a:ext uri="{FF2B5EF4-FFF2-40B4-BE49-F238E27FC236}">
                <a16:creationId xmlns:a16="http://schemas.microsoft.com/office/drawing/2014/main" id="{D2815FEB-335F-49F8-A97A-D84A4052D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700509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2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eyebrow">
            <a:extLst xmlns:a="http://schemas.openxmlformats.org/drawingml/2006/main">
              <a:ext uri="{FF2B5EF4-FFF2-40B4-BE49-F238E27FC236}">
                <a16:creationId xmlns:a16="http://schemas.microsoft.com/office/drawing/2014/main" id="{5B625323-43D2-4016-B84B-FE2F3ADF2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03 · PROPOSED OPERATING MODEL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B7270555-2774-4F99-9496-6A2909175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002046-9438-44E9-B27E-5C7E900AB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전수 관제 대신 QR로 상태를 잇고,</a:t>
            </a:r>
          </a:p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늦어진 박스만 예외 큐에 올립니다</a:t>
            </a:r>
          </a:p>
        </p:txBody>
      </p:sp>
      <p:sp>
        <p:nvSpPr>
          <p:cNvPr id="4" name="solution-left">
            <a:extLst xmlns:a="http://schemas.openxmlformats.org/drawingml/2006/main">
              <a:ext uri="{FF2B5EF4-FFF2-40B4-BE49-F238E27FC236}">
                <a16:creationId xmlns:a16="http://schemas.microsoft.com/office/drawing/2014/main" id="{77BABC35-9FBC-4AF5-B02E-E6DCDACDB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4362450" cy="3181350"/>
          </a:xfrm>
          <a:prstGeom xmlns:a="http://schemas.openxmlformats.org/drawingml/2006/main" prst="roundRect">
            <a:avLst>
              <a:gd name="adj" fmla="val 4790"/>
            </a:avLst>
          </a:prstGeom>
          <a:solidFill xmlns:a="http://schemas.openxmlformats.org/drawingml/2006/main">
            <a:srgbClr val="ECE9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olution-left-kicker">
            <a:extLst xmlns:a="http://schemas.openxmlformats.org/drawingml/2006/main">
              <a:ext uri="{FF2B5EF4-FFF2-40B4-BE49-F238E27FC236}">
                <a16:creationId xmlns:a16="http://schemas.microsoft.com/office/drawing/2014/main" id="{4CBE64F3-7E7A-4D2F-B06C-F4B22AFE2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47650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지금 · 기록이 흩어짐</a:t>
            </a:r>
          </a:p>
        </p:txBody>
      </p:sp>
      <p:sp>
        <p:nvSpPr>
          <p:cNvPr id="6" name="solution-left-title">
            <a:extLst xmlns:a="http://schemas.openxmlformats.org/drawingml/2006/main">
              <a:ext uri="{FF2B5EF4-FFF2-40B4-BE49-F238E27FC236}">
                <a16:creationId xmlns:a16="http://schemas.microsoft.com/office/drawing/2014/main" id="{46DFA274-0F89-4B8E-B578-B628D4E32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990850"/>
            <a:ext cx="3714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전화 · 메신저 · 시트</a:t>
            </a:r>
          </a:p>
        </p:txBody>
      </p:sp>
      <p:cxnSp>
        <p:nvCxnSpPr>
          <p:cNvPr id="32" name="solution-left-rule"/>
          <p:cNvCxnSpPr/>
          <p:nvPr/>
        </p:nvCxnSpPr>
        <p:spPr>
          <a:xfrm xmlns:a="http://schemas.openxmlformats.org/drawingml/2006/main">
            <a:off x="990600" y="3581400"/>
            <a:ext cx="31432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9CDD5"/>
            </a:solidFill>
            <a:prstDash val="solid"/>
          </a:ln>
        </p:spPr>
      </p:cxnSp>
      <p:sp>
        <p:nvSpPr>
          <p:cNvPr id="8" name="solution-left-body">
            <a:extLst xmlns:a="http://schemas.openxmlformats.org/drawingml/2006/main">
              <a:ext uri="{FF2B5EF4-FFF2-40B4-BE49-F238E27FC236}">
                <a16:creationId xmlns:a16="http://schemas.microsoft.com/office/drawing/2014/main" id="{C2EDFE34-DCD2-47B9-994F-6A925E220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848100"/>
            <a:ext cx="3333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마지막 위치를 다시 확인</a:t>
            </a:r>
          </a:p>
          <a:p xmlns:a="http://schemas.openxmlformats.org/drawingml/2006/main">
            <a:pPr algn="l"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다음 행동을 사람이 기억</a:t>
            </a:r>
          </a:p>
          <a:p xmlns:a="http://schemas.openxmlformats.org/drawingml/2006/main">
            <a:pPr algn="l"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전체 수량을 매번 대조</a:t>
            </a:r>
          </a:p>
        </p:txBody>
      </p:sp>
      <p:cxnSp>
        <p:nvCxnSpPr>
          <p:cNvPr id="34" name="solution-arrow"/>
          <p:cNvCxnSpPr/>
          <p:nvPr/>
        </p:nvCxnSpPr>
        <p:spPr>
          <a:xfrm xmlns:a="http://schemas.openxmlformats.org/drawingml/2006/main">
            <a:off x="5162550" y="3790950"/>
            <a:ext cx="1047750" cy="0"/>
          </a:xfrm>
          <a:prstGeom xmlns:a="http://schemas.openxmlformats.org/drawingml/2006/main" prst="straightConnector1">
            <a:avLst/>
          </a:prstGeom>
          <a:ln xmlns:a="http://schemas.openxmlformats.org/drawingml/2006/main" w="47625">
            <a:solidFill>
              <a:srgbClr val="FF5A32"/>
            </a:solidFill>
            <a:prstDash val="solid"/>
          </a:ln>
        </p:spPr>
      </p:cxnSp>
      <p:sp>
        <p:nvSpPr>
          <p:cNvPr id="10" name="solution-arrow-head">
            <a:extLst xmlns:a="http://schemas.openxmlformats.org/drawingml/2006/main">
              <a:ext uri="{FF2B5EF4-FFF2-40B4-BE49-F238E27FC236}">
                <a16:creationId xmlns:a16="http://schemas.microsoft.com/office/drawing/2014/main" id="{418C99E9-72DA-4B5D-B873-046DDCE91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3638550"/>
            <a:ext cx="323850" cy="32385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olution-right">
            <a:extLst xmlns:a="http://schemas.openxmlformats.org/drawingml/2006/main">
              <a:ext uri="{FF2B5EF4-FFF2-40B4-BE49-F238E27FC236}">
                <a16:creationId xmlns:a16="http://schemas.microsoft.com/office/drawing/2014/main" id="{3AA474C9-BF32-4123-95BF-E5C278049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71700"/>
            <a:ext cx="5105400" cy="3181350"/>
          </a:xfrm>
          <a:prstGeom xmlns:a="http://schemas.openxmlformats.org/drawingml/2006/main" prst="roundRect">
            <a:avLst>
              <a:gd name="adj" fmla="val 4790"/>
            </a:avLst>
          </a:prstGeom>
          <a:solidFill xmlns:a="http://schemas.openxmlformats.org/drawingml/2006/main">
            <a:srgbClr val="E7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olution-right-kicker">
            <a:extLst xmlns:a="http://schemas.openxmlformats.org/drawingml/2006/main">
              <a:ext uri="{FF2B5EF4-FFF2-40B4-BE49-F238E27FC236}">
                <a16:creationId xmlns:a16="http://schemas.microsoft.com/office/drawing/2014/main" id="{2A870AC0-AA07-487E-8A91-136A2AB0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476500"/>
            <a:ext cx="424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파일럿 · 책임 정보가 연결됨</a:t>
            </a:r>
          </a:p>
        </p:txBody>
      </p:sp>
      <p:sp>
        <p:nvSpPr>
          <p:cNvPr id="13" name="solution-right-title">
            <a:extLst xmlns:a="http://schemas.openxmlformats.org/drawingml/2006/main">
              <a:ext uri="{FF2B5EF4-FFF2-40B4-BE49-F238E27FC236}">
                <a16:creationId xmlns:a16="http://schemas.microsoft.com/office/drawing/2014/main" id="{DB67A625-DD22-47DB-9287-32E073FF5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952750"/>
            <a:ext cx="42481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BOX ID 하나에 네 정보를 묶습니다</a:t>
            </a:r>
          </a:p>
        </p:txBody>
      </p:sp>
      <p:sp>
        <p:nvSpPr>
          <p:cNvPr id="14" name="field-0">
            <a:extLst xmlns:a="http://schemas.openxmlformats.org/drawingml/2006/main">
              <a:ext uri="{FF2B5EF4-FFF2-40B4-BE49-F238E27FC236}">
                <a16:creationId xmlns:a16="http://schemas.microsoft.com/office/drawing/2014/main" id="{AF3D1D42-7C67-4DE7-A0DC-0377E4950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714750"/>
            <a:ext cx="1809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field-text-0">
            <a:extLst xmlns:a="http://schemas.openxmlformats.org/drawingml/2006/main">
              <a:ext uri="{FF2B5EF4-FFF2-40B4-BE49-F238E27FC236}">
                <a16:creationId xmlns:a16="http://schemas.microsoft.com/office/drawing/2014/main" id="{CC2521F8-AEF8-4195-8F3E-6DC004634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838575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상태</a:t>
            </a:r>
          </a:p>
        </p:txBody>
      </p:sp>
      <p:sp>
        <p:nvSpPr>
          <p:cNvPr id="16" name="field-1">
            <a:extLst xmlns:a="http://schemas.openxmlformats.org/drawingml/2006/main">
              <a:ext uri="{FF2B5EF4-FFF2-40B4-BE49-F238E27FC236}">
                <a16:creationId xmlns:a16="http://schemas.microsoft.com/office/drawing/2014/main" id="{AFC16B3B-CCF2-4294-A21A-9EF617F72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714750"/>
            <a:ext cx="1809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ield-text-1">
            <a:extLst xmlns:a="http://schemas.openxmlformats.org/drawingml/2006/main">
              <a:ext uri="{FF2B5EF4-FFF2-40B4-BE49-F238E27FC236}">
                <a16:creationId xmlns:a16="http://schemas.microsoft.com/office/drawing/2014/main" id="{DF5DDF37-6FD6-4149-BAA3-F39F0A72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838575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납품처</a:t>
            </a:r>
          </a:p>
        </p:txBody>
      </p:sp>
      <p:sp>
        <p:nvSpPr>
          <p:cNvPr id="18" name="field-2">
            <a:extLst xmlns:a="http://schemas.openxmlformats.org/drawingml/2006/main">
              <a:ext uri="{FF2B5EF4-FFF2-40B4-BE49-F238E27FC236}">
                <a16:creationId xmlns:a16="http://schemas.microsoft.com/office/drawing/2014/main" id="{122ECCF6-319B-49F6-9779-8B5FEC5F9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362450"/>
            <a:ext cx="1809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field-text-2">
            <a:extLst xmlns:a="http://schemas.openxmlformats.org/drawingml/2006/main">
              <a:ext uri="{FF2B5EF4-FFF2-40B4-BE49-F238E27FC236}">
                <a16:creationId xmlns:a16="http://schemas.microsoft.com/office/drawing/2014/main" id="{82E6724E-EDF9-4744-890E-521CE48DA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486275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담당자</a:t>
            </a:r>
          </a:p>
        </p:txBody>
      </p:sp>
      <p:sp>
        <p:nvSpPr>
          <p:cNvPr id="20" name="field-3">
            <a:extLst xmlns:a="http://schemas.openxmlformats.org/drawingml/2006/main">
              <a:ext uri="{FF2B5EF4-FFF2-40B4-BE49-F238E27FC236}">
                <a16:creationId xmlns:a16="http://schemas.microsoft.com/office/drawing/2014/main" id="{300802B1-B860-46A8-9EE2-02FFC9D7D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362450"/>
            <a:ext cx="1809750" cy="47625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field-text-3">
            <a:extLst xmlns:a="http://schemas.openxmlformats.org/drawingml/2006/main">
              <a:ext uri="{FF2B5EF4-FFF2-40B4-BE49-F238E27FC236}">
                <a16:creationId xmlns:a16="http://schemas.microsoft.com/office/drawing/2014/main" id="{3D05D366-E5F2-46DE-BA4F-A621799E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486275"/>
            <a:ext cx="1543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다음 행동</a:t>
            </a:r>
          </a:p>
        </p:txBody>
      </p:sp>
      <p:sp>
        <p:nvSpPr>
          <p:cNvPr id="22" name="solution-bottom">
            <a:extLst xmlns:a="http://schemas.openxmlformats.org/drawingml/2006/main">
              <a:ext uri="{FF2B5EF4-FFF2-40B4-BE49-F238E27FC236}">
                <a16:creationId xmlns:a16="http://schemas.microsoft.com/office/drawing/2014/main" id="{4837F076-D31D-4380-8C50-A156D87C3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578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관리자는 전체가 아니라 예정일을 넘긴 박스부터 처리합니다.</a:t>
            </a:r>
          </a:p>
        </p:txBody>
      </p:sp>
      <p:cxnSp>
        <p:nvCxnSpPr>
          <p:cNvPr id="48" name="footer-rule-4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24" name="footer-4">
            <a:extLst xmlns:a="http://schemas.openxmlformats.org/drawingml/2006/main">
              <a:ext uri="{FF2B5EF4-FFF2-40B4-BE49-F238E27FC236}">
                <a16:creationId xmlns:a16="http://schemas.microsoft.com/office/drawing/2014/main" id="{663D0D62-B5B4-45F1-BBF2-4CD7BB4C4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25" name="page-4">
            <a:extLst xmlns:a="http://schemas.openxmlformats.org/drawingml/2006/main">
              <a:ext uri="{FF2B5EF4-FFF2-40B4-BE49-F238E27FC236}">
                <a16:creationId xmlns:a16="http://schemas.microsoft.com/office/drawing/2014/main" id="{FFB190D8-49E4-4AF5-BFC0-6E00469F8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96588589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eyebrow">
            <a:extLst xmlns:a="http://schemas.openxmlformats.org/drawingml/2006/main">
              <a:ext uri="{FF2B5EF4-FFF2-40B4-BE49-F238E27FC236}">
                <a16:creationId xmlns:a16="http://schemas.microsoft.com/office/drawing/2014/main" id="{A08D8DB2-915E-4126-95BD-75A597DAD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04 · FIELD WORKFLOW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2E007EDD-6000-4998-9093-7FBF740D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7643FF-EB31-459C-B869-77C8D62CB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현장은 세 번 스캔하고,</a:t>
            </a:r>
          </a:p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관리자는 예외만 처리합니다</a:t>
            </a:r>
          </a:p>
        </p:txBody>
      </p:sp>
      <p:sp>
        <p:nvSpPr>
          <p:cNvPr id="4" name="workflow-intro">
            <a:extLst xmlns:a="http://schemas.openxmlformats.org/drawingml/2006/main">
              <a:ext uri="{FF2B5EF4-FFF2-40B4-BE49-F238E27FC236}">
                <a16:creationId xmlns:a16="http://schemas.microsoft.com/office/drawing/2014/main" id="{2A64B996-4070-4594-B065-D3C9323D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838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기존 스마트폰으로 상태를 갱신하고 정상 건은 추가 입력 없이 닫습니다.</a:t>
            </a:r>
          </a:p>
        </p:txBody>
      </p:sp>
      <p:cxnSp>
        <p:nvCxnSpPr>
          <p:cNvPr id="31" name="workflow-line"/>
          <p:cNvCxnSpPr/>
          <p:nvPr/>
        </p:nvCxnSpPr>
        <p:spPr>
          <a:xfrm xmlns:a="http://schemas.openxmlformats.org/drawingml/2006/main">
            <a:off x="1409700" y="3276600"/>
            <a:ext cx="86487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C9CDD5"/>
            </a:solidFill>
            <a:prstDash val="solid"/>
          </a:ln>
        </p:spPr>
      </p:cxnSp>
      <p:sp>
        <p:nvSpPr>
          <p:cNvPr id="6" name="workflow-circle-0">
            <a:extLst xmlns:a="http://schemas.openxmlformats.org/drawingml/2006/main">
              <a:ext uri="{FF2B5EF4-FFF2-40B4-BE49-F238E27FC236}">
                <a16:creationId xmlns:a16="http://schemas.microsoft.com/office/drawing/2014/main" id="{DE76B8F4-67C0-4965-B3C0-8802BDE9D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895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workflow-num-0">
            <a:extLst xmlns:a="http://schemas.openxmlformats.org/drawingml/2006/main">
              <a:ext uri="{FF2B5EF4-FFF2-40B4-BE49-F238E27FC236}">
                <a16:creationId xmlns:a16="http://schemas.microsoft.com/office/drawing/2014/main" id="{3C236E37-86E4-4800-A964-0C3C5C6D6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114675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8" name="workflow-title-0">
            <a:extLst xmlns:a="http://schemas.openxmlformats.org/drawingml/2006/main">
              <a:ext uri="{FF2B5EF4-FFF2-40B4-BE49-F238E27FC236}">
                <a16:creationId xmlns:a16="http://schemas.microsoft.com/office/drawing/2014/main" id="{B98C66A5-E71D-4E5F-B94E-37CBE2A85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243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출고</a:t>
            </a:r>
          </a:p>
        </p:txBody>
      </p:sp>
      <p:sp>
        <p:nvSpPr>
          <p:cNvPr id="9" name="workflow-body-0">
            <a:extLst xmlns:a="http://schemas.openxmlformats.org/drawingml/2006/main">
              <a:ext uri="{FF2B5EF4-FFF2-40B4-BE49-F238E27FC236}">
                <a16:creationId xmlns:a16="http://schemas.microsoft.com/office/drawing/2014/main" id="{ED645AA9-8F3C-4267-8F69-4E0B5980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0055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박스와 납품처 연결</a:t>
            </a:r>
          </a:p>
        </p:txBody>
      </p:sp>
      <p:sp>
        <p:nvSpPr>
          <p:cNvPr id="10" name="workflow-owner-0">
            <a:extLst xmlns:a="http://schemas.openxmlformats.org/drawingml/2006/main">
              <a:ext uri="{FF2B5EF4-FFF2-40B4-BE49-F238E27FC236}">
                <a16:creationId xmlns:a16="http://schemas.microsoft.com/office/drawing/2014/main" id="{F56AAF7E-835D-4C29-B16C-EE70F8973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0060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창고 담당</a:t>
            </a:r>
          </a:p>
        </p:txBody>
      </p:sp>
      <p:sp>
        <p:nvSpPr>
          <p:cNvPr id="11" name="workflow-circle-1">
            <a:extLst xmlns:a="http://schemas.openxmlformats.org/drawingml/2006/main">
              <a:ext uri="{FF2B5EF4-FFF2-40B4-BE49-F238E27FC236}">
                <a16:creationId xmlns:a16="http://schemas.microsoft.com/office/drawing/2014/main" id="{F8C01275-D6F0-43F4-9DDA-1D48165CE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895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workflow-num-1">
            <a:extLst xmlns:a="http://schemas.openxmlformats.org/drawingml/2006/main">
              <a:ext uri="{FF2B5EF4-FFF2-40B4-BE49-F238E27FC236}">
                <a16:creationId xmlns:a16="http://schemas.microsoft.com/office/drawing/2014/main" id="{09374C72-54A7-4C77-ACD8-A6AF74E9B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114675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3" name="workflow-title-1">
            <a:extLst xmlns:a="http://schemas.openxmlformats.org/drawingml/2006/main">
              <a:ext uri="{FF2B5EF4-FFF2-40B4-BE49-F238E27FC236}">
                <a16:creationId xmlns:a16="http://schemas.microsoft.com/office/drawing/2014/main" id="{B8773657-35FC-47BA-95E7-9A615CDA4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9243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회수</a:t>
            </a:r>
          </a:p>
        </p:txBody>
      </p:sp>
      <p:sp>
        <p:nvSpPr>
          <p:cNvPr id="14" name="workflow-body-1">
            <a:extLst xmlns:a="http://schemas.openxmlformats.org/drawingml/2006/main">
              <a:ext uri="{FF2B5EF4-FFF2-40B4-BE49-F238E27FC236}">
                <a16:creationId xmlns:a16="http://schemas.microsoft.com/office/drawing/2014/main" id="{4193C65F-97E7-407A-8847-F67BA7ED1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40055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수거 상태 기록</a:t>
            </a:r>
          </a:p>
        </p:txBody>
      </p:sp>
      <p:sp>
        <p:nvSpPr>
          <p:cNvPr id="15" name="workflow-owner-1">
            <a:extLst xmlns:a="http://schemas.openxmlformats.org/drawingml/2006/main">
              <a:ext uri="{FF2B5EF4-FFF2-40B4-BE49-F238E27FC236}">
                <a16:creationId xmlns:a16="http://schemas.microsoft.com/office/drawing/2014/main" id="{7B3E00D4-0BD0-48AE-9F72-6BC947FDD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80060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운전 담당</a:t>
            </a:r>
          </a:p>
        </p:txBody>
      </p:sp>
      <p:sp>
        <p:nvSpPr>
          <p:cNvPr id="16" name="workflow-circle-2">
            <a:extLst xmlns:a="http://schemas.openxmlformats.org/drawingml/2006/main">
              <a:ext uri="{FF2B5EF4-FFF2-40B4-BE49-F238E27FC236}">
                <a16:creationId xmlns:a16="http://schemas.microsoft.com/office/drawing/2014/main" id="{BD627B7A-12D0-4662-9AD8-D85B190DB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895600"/>
            <a:ext cx="762000" cy="762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workflow-num-2">
            <a:extLst xmlns:a="http://schemas.openxmlformats.org/drawingml/2006/main">
              <a:ext uri="{FF2B5EF4-FFF2-40B4-BE49-F238E27FC236}">
                <a16:creationId xmlns:a16="http://schemas.microsoft.com/office/drawing/2014/main" id="{AF57263C-631D-4020-B56D-E722AAFD8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114675"/>
            <a:ext cx="76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8" name="workflow-title-2">
            <a:extLst xmlns:a="http://schemas.openxmlformats.org/drawingml/2006/main">
              <a:ext uri="{FF2B5EF4-FFF2-40B4-BE49-F238E27FC236}">
                <a16:creationId xmlns:a16="http://schemas.microsoft.com/office/drawing/2014/main" id="{8A7820B8-9999-454B-BC05-B1CEFAB0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924300"/>
            <a:ext cx="2933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세척</a:t>
            </a:r>
          </a:p>
        </p:txBody>
      </p:sp>
      <p:sp>
        <p:nvSpPr>
          <p:cNvPr id="19" name="workflow-body-2">
            <a:extLst xmlns:a="http://schemas.openxmlformats.org/drawingml/2006/main">
              <a:ext uri="{FF2B5EF4-FFF2-40B4-BE49-F238E27FC236}">
                <a16:creationId xmlns:a16="http://schemas.microsoft.com/office/drawing/2014/main" id="{1F598FE8-9126-4AD9-8819-DB2069BC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40055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재사용 가능 상태</a:t>
            </a:r>
          </a:p>
        </p:txBody>
      </p:sp>
      <p:sp>
        <p:nvSpPr>
          <p:cNvPr id="20" name="workflow-owner-2">
            <a:extLst xmlns:a="http://schemas.openxmlformats.org/drawingml/2006/main">
              <a:ext uri="{FF2B5EF4-FFF2-40B4-BE49-F238E27FC236}">
                <a16:creationId xmlns:a16="http://schemas.microsoft.com/office/drawing/2014/main" id="{4025CDA2-8C5D-495D-8AA2-0F40A98B8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800600"/>
            <a:ext cx="293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세척 담당</a:t>
            </a:r>
          </a:p>
        </p:txBody>
      </p:sp>
      <p:sp>
        <p:nvSpPr>
          <p:cNvPr id="21" name="workflow-exception-band">
            <a:extLst xmlns:a="http://schemas.openxmlformats.org/drawingml/2006/main">
              <a:ext uri="{FF2B5EF4-FFF2-40B4-BE49-F238E27FC236}">
                <a16:creationId xmlns:a16="http://schemas.microsoft.com/office/drawing/2014/main" id="{5DE3A984-C389-4AE4-A254-DEB62C6B0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91150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workflow-exception-time">
            <a:extLst xmlns:a="http://schemas.openxmlformats.org/drawingml/2006/main">
              <a:ext uri="{FF2B5EF4-FFF2-40B4-BE49-F238E27FC236}">
                <a16:creationId xmlns:a16="http://schemas.microsoft.com/office/drawing/2014/main" id="{4ECE96D6-F480-4536-959C-A98D17E1C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524500"/>
            <a:ext cx="914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48H</a:t>
            </a:r>
          </a:p>
        </p:txBody>
      </p:sp>
      <p:sp>
        <p:nvSpPr>
          <p:cNvPr id="23" name="workflow-exception-text">
            <a:extLst xmlns:a="http://schemas.openxmlformats.org/drawingml/2006/main">
              <a:ext uri="{FF2B5EF4-FFF2-40B4-BE49-F238E27FC236}">
                <a16:creationId xmlns:a16="http://schemas.microsoft.com/office/drawing/2014/main" id="{19B75EDF-2526-4621-AF1C-1ED6DFECE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5562600"/>
            <a:ext cx="8915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예정일 경과 → 예외 큐 → 회수 요청 · 일정 변경 · 분실 검토 중 다음 행동 지정</a:t>
            </a:r>
          </a:p>
        </p:txBody>
      </p:sp>
      <p:cxnSp>
        <p:nvCxnSpPr>
          <p:cNvPr id="50" name="footer-rule-5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25" name="footer-5">
            <a:extLst xmlns:a="http://schemas.openxmlformats.org/drawingml/2006/main">
              <a:ext uri="{FF2B5EF4-FFF2-40B4-BE49-F238E27FC236}">
                <a16:creationId xmlns:a16="http://schemas.microsoft.com/office/drawing/2014/main" id="{3F793C09-480D-4E3B-ADFD-E48797968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26" name="page-5">
            <a:extLst xmlns:a="http://schemas.openxmlformats.org/drawingml/2006/main">
              <a:ext uri="{FF2B5EF4-FFF2-40B4-BE49-F238E27FC236}">
                <a16:creationId xmlns:a16="http://schemas.microsoft.com/office/drawing/2014/main" id="{EA993721-2E2B-42D9-968F-2D1581A63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0443387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2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5F763B73-8C84-4929-9A5C-B56E681AC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05 · BOUNDED PILOT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5CFCFA5C-250A-4469-BC0B-DAF51A071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7C3A81-F6A0-443C-852B-D8C06A88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300개·2개 거점으로 범위를 고정해</a:t>
            </a:r>
          </a:p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운영 적합성만 먼저 검증합니다</a:t>
            </a:r>
          </a:p>
        </p:txBody>
      </p:sp>
      <p:cxnSp>
        <p:nvCxnSpPr>
          <p:cNvPr id="22" name="scope-divider"/>
          <p:cNvCxnSpPr/>
          <p:nvPr/>
        </p:nvCxnSpPr>
        <p:spPr>
          <a:xfrm xmlns:a="http://schemas.openxmlformats.org/drawingml/2006/main">
            <a:off x="6096000" y="2152650"/>
            <a:ext cx="0" cy="268605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C9CDD5"/>
            </a:solidFill>
            <a:prstDash val="solid"/>
          </a:ln>
        </p:spPr>
      </p:cxnSp>
      <p:sp>
        <p:nvSpPr>
          <p:cNvPr id="5" name="scope-in-title">
            <a:extLst xmlns:a="http://schemas.openxmlformats.org/drawingml/2006/main">
              <a:ext uri="{FF2B5EF4-FFF2-40B4-BE49-F238E27FC236}">
                <a16:creationId xmlns:a16="http://schemas.microsoft.com/office/drawing/2014/main" id="{55D74DDC-96CC-404F-B1BA-94B224430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이번에 검증</a:t>
            </a:r>
          </a:p>
        </p:txBody>
      </p:sp>
      <p:sp>
        <p:nvSpPr>
          <p:cNvPr id="6" name="scope-in-list">
            <a:extLst xmlns:a="http://schemas.openxmlformats.org/drawingml/2006/main">
              <a:ext uri="{FF2B5EF4-FFF2-40B4-BE49-F238E27FC236}">
                <a16:creationId xmlns:a16="http://schemas.microsoft.com/office/drawing/2014/main" id="{E144E09C-CAEB-4541-8116-64E731570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4762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QR 발급·초기 등록</a:t>
            </a:r>
          </a:p>
          <a:p xmlns:a="http://schemas.openxmlformats.org/drawingml/2006/main">
            <a:pPr algn="l"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모바일 스캔 화면·상태 대시보드</a:t>
            </a:r>
          </a:p>
          <a:p xmlns:a="http://schemas.openxmlformats.org/drawingml/2006/main">
            <a:pPr algn="l"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지연 알림·현장 교육 2회</a:t>
            </a:r>
          </a:p>
          <a:p xmlns:a="http://schemas.openxmlformats.org/drawingml/2006/main">
            <a:pPr algn="l"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주간 운영 리뷰</a:t>
            </a:r>
          </a:p>
        </p:txBody>
      </p:sp>
      <p:sp>
        <p:nvSpPr>
          <p:cNvPr id="7" name="scope-out-title">
            <a:extLst xmlns:a="http://schemas.openxmlformats.org/drawingml/2006/main">
              <a:ext uri="{FF2B5EF4-FFF2-40B4-BE49-F238E27FC236}">
                <a16:creationId xmlns:a16="http://schemas.microsoft.com/office/drawing/2014/main" id="{53633C7E-6279-4212-A39F-720CF0BAA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190750"/>
            <a:ext cx="4876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240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확대 결정 뒤 검토</a:t>
            </a:r>
          </a:p>
        </p:txBody>
      </p:sp>
      <p:sp>
        <p:nvSpPr>
          <p:cNvPr id="8" name="scope-out-list">
            <a:extLst xmlns:a="http://schemas.openxmlformats.org/drawingml/2006/main">
              <a:ext uri="{FF2B5EF4-FFF2-40B4-BE49-F238E27FC236}">
                <a16:creationId xmlns:a16="http://schemas.microsoft.com/office/drawing/2014/main" id="{8CA9C388-EE87-4CA8-B1B9-CBE05E5BA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81300"/>
            <a:ext cx="48768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ERP 실시간 연동·RFID 장비</a:t>
            </a:r>
          </a:p>
          <a:p xmlns:a="http://schemas.openxmlformats.org/drawingml/2006/main">
            <a:pPr algn="l"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전 거점 확산·분실 보상</a:t>
            </a:r>
          </a:p>
          <a:p xmlns:a="http://schemas.openxmlformats.org/drawingml/2006/main">
            <a:pPr algn="l"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개인정보 이관·별도 단말 구매</a:t>
            </a:r>
          </a:p>
          <a:p xmlns:a="http://schemas.openxmlformats.org/drawingml/2006/main">
            <a:pPr algn="l">
              <a:def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범위 밖 출장·확산 개발</a:t>
            </a:r>
          </a:p>
        </p:txBody>
      </p:sp>
      <p:sp>
        <p:nvSpPr>
          <p:cNvPr id="9" name="scope-output-kicker">
            <a:extLst xmlns:a="http://schemas.openxmlformats.org/drawingml/2006/main">
              <a:ext uri="{FF2B5EF4-FFF2-40B4-BE49-F238E27FC236}">
                <a16:creationId xmlns:a16="http://schemas.microsoft.com/office/drawing/2014/main" id="{00777ADC-519A-4F67-A136-06D718867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산출물 3종</a:t>
            </a:r>
          </a:p>
        </p:txBody>
      </p:sp>
      <p:sp>
        <p:nvSpPr>
          <p:cNvPr id="10" name="scope-output-0">
            <a:extLst xmlns:a="http://schemas.openxmlformats.org/drawingml/2006/main">
              <a:ext uri="{FF2B5EF4-FFF2-40B4-BE49-F238E27FC236}">
                <a16:creationId xmlns:a16="http://schemas.microsoft.com/office/drawing/2014/main" id="{A3C04298-9D4F-43BC-A3FB-DB67A3496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32385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1" name="scope-output-text-0">
            <a:extLst xmlns:a="http://schemas.openxmlformats.org/drawingml/2006/main">
              <a:ext uri="{FF2B5EF4-FFF2-40B4-BE49-F238E27FC236}">
                <a16:creationId xmlns:a16="http://schemas.microsoft.com/office/drawing/2014/main" id="{158C8BFA-EC11-44EB-96EC-99E031434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340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운영 매뉴얼</a:t>
            </a:r>
          </a:p>
        </p:txBody>
      </p:sp>
      <p:sp>
        <p:nvSpPr>
          <p:cNvPr id="12" name="scope-output-1">
            <a:extLst xmlns:a="http://schemas.openxmlformats.org/drawingml/2006/main">
              <a:ext uri="{FF2B5EF4-FFF2-40B4-BE49-F238E27FC236}">
                <a16:creationId xmlns:a16="http://schemas.microsoft.com/office/drawing/2014/main" id="{06A5A4EB-C95B-4DCB-9B89-A3108F36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353050"/>
            <a:ext cx="32385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7EBFF"/>
          </a:solidFill>
          <a:ln xmlns:a="http://schemas.openxmlformats.org/drawingml/2006/main" w="9525">
            <a:solidFill>
              <a:srgbClr val="3047F4"/>
            </a:solidFill>
            <a:prstDash val="solid"/>
          </a:ln>
        </p:spPr>
      </p:sp>
      <p:sp>
        <p:nvSpPr>
          <p:cNvPr id="13" name="scope-output-text-1">
            <a:extLst xmlns:a="http://schemas.openxmlformats.org/drawingml/2006/main">
              <a:ext uri="{FF2B5EF4-FFF2-40B4-BE49-F238E27FC236}">
                <a16:creationId xmlns:a16="http://schemas.microsoft.com/office/drawing/2014/main" id="{20556BD7-758B-4472-ADF2-4CCF29A90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55340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기준선·파일럿 측정 보고</a:t>
            </a:r>
          </a:p>
        </p:txBody>
      </p:sp>
      <p:sp>
        <p:nvSpPr>
          <p:cNvPr id="14" name="scope-output-2">
            <a:extLst xmlns:a="http://schemas.openxmlformats.org/drawingml/2006/main">
              <a:ext uri="{FF2B5EF4-FFF2-40B4-BE49-F238E27FC236}">
                <a16:creationId xmlns:a16="http://schemas.microsoft.com/office/drawing/2014/main" id="{4F5E9AFB-7D9E-4A82-AC00-81B369D05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353050"/>
            <a:ext cx="323850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5" name="scope-output-text-2">
            <a:extLst xmlns:a="http://schemas.openxmlformats.org/drawingml/2006/main">
              <a:ext uri="{FF2B5EF4-FFF2-40B4-BE49-F238E27FC236}">
                <a16:creationId xmlns:a16="http://schemas.microsoft.com/office/drawing/2014/main" id="{C1B051C3-7C76-4EC0-9FCA-3FEDDA967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5534025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확대 판단 메모</a:t>
            </a:r>
          </a:p>
        </p:txBody>
      </p:sp>
      <p:cxnSp>
        <p:nvCxnSpPr>
          <p:cNvPr id="34" name="footer-rule-6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17" name="footer-6">
            <a:extLst xmlns:a="http://schemas.openxmlformats.org/drawingml/2006/main">
              <a:ext uri="{FF2B5EF4-FFF2-40B4-BE49-F238E27FC236}">
                <a16:creationId xmlns:a16="http://schemas.microsoft.com/office/drawing/2014/main" id="{CA776E16-3F28-411C-9148-6404410D3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18" name="page-6">
            <a:extLst xmlns:a="http://schemas.openxmlformats.org/drawingml/2006/main">
              <a:ext uri="{FF2B5EF4-FFF2-40B4-BE49-F238E27FC236}">
                <a16:creationId xmlns:a16="http://schemas.microsoft.com/office/drawing/2014/main" id="{82A970E3-B1E7-451B-801F-7E8604AF0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3187643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E142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C9C3C7CE-24F5-4508-BB71-EC2F1D391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B9C1D3"/>
                </a:solidFill>
                <a:latin typeface="Malgun Gothic"/>
                <a:ea typeface="Malgun Gothic"/>
                <a:cs typeface="Malgun Gothic"/>
              </a:rPr>
              <a:t>06 · 56-DAY DECISION PATH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92F84BFE-A86D-4B31-AB28-DAA1D9E69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EED9FB3-0187-439D-B1CC-6D4BCD39A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D+10에 현장 준비를 마치고,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D+56에 확대·보완·종료를 판단합니다</a:t>
            </a:r>
          </a:p>
        </p:txBody>
      </p:sp>
      <p:cxnSp>
        <p:nvCxnSpPr>
          <p:cNvPr id="24" name="timeline-main"/>
          <p:cNvCxnSpPr/>
          <p:nvPr/>
        </p:nvCxnSpPr>
        <p:spPr>
          <a:xfrm xmlns:a="http://schemas.openxmlformats.org/drawingml/2006/main">
            <a:off x="1123950" y="3486150"/>
            <a:ext cx="96964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4A556B"/>
            </a:solidFill>
            <a:prstDash val="solid"/>
          </a:ln>
        </p:spPr>
      </p:cxnSp>
      <p:sp>
        <p:nvSpPr>
          <p:cNvPr id="5" name="timeline-dot-0">
            <a:extLst xmlns:a="http://schemas.openxmlformats.org/drawingml/2006/main">
              <a:ext uri="{FF2B5EF4-FFF2-40B4-BE49-F238E27FC236}">
                <a16:creationId xmlns:a16="http://schemas.microsoft.com/office/drawing/2014/main" id="{C80E7568-E3DA-4E9A-98C2-F1D470394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imeline-date-0">
            <a:extLst xmlns:a="http://schemas.openxmlformats.org/drawingml/2006/main">
              <a:ext uri="{FF2B5EF4-FFF2-40B4-BE49-F238E27FC236}">
                <a16:creationId xmlns:a16="http://schemas.microsoft.com/office/drawing/2014/main" id="{08A0A527-270D-416F-AEDF-D682A66F1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28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D0–D10</a:t>
            </a:r>
          </a:p>
        </p:txBody>
      </p:sp>
      <p:sp>
        <p:nvSpPr>
          <p:cNvPr id="7" name="timeline-title-0">
            <a:extLst xmlns:a="http://schemas.openxmlformats.org/drawingml/2006/main">
              <a:ext uri="{FF2B5EF4-FFF2-40B4-BE49-F238E27FC236}">
                <a16:creationId xmlns:a16="http://schemas.microsoft.com/office/drawing/2014/main" id="{014257B8-9CD9-48E0-A85B-882448E6C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00500"/>
            <a:ext cx="2705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연결·준비</a:t>
            </a:r>
          </a:p>
        </p:txBody>
      </p:sp>
      <p:sp>
        <p:nvSpPr>
          <p:cNvPr id="8" name="timeline-body-0">
            <a:extLst xmlns:a="http://schemas.openxmlformats.org/drawingml/2006/main">
              <a:ext uri="{FF2B5EF4-FFF2-40B4-BE49-F238E27FC236}">
                <a16:creationId xmlns:a16="http://schemas.microsoft.com/office/drawing/2014/main" id="{68227C46-1893-4748-AC4B-29E9753AC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14850"/>
            <a:ext cx="27051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현행 흐름 확인</a:t>
            </a:r>
          </a:p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QR·화면 설정</a:t>
            </a:r>
          </a:p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소규모 테스트·교육</a:t>
            </a:r>
          </a:p>
        </p:txBody>
      </p:sp>
      <p:sp>
        <p:nvSpPr>
          <p:cNvPr id="9" name="timeline-dot-1">
            <a:extLst xmlns:a="http://schemas.openxmlformats.org/drawingml/2006/main">
              <a:ext uri="{FF2B5EF4-FFF2-40B4-BE49-F238E27FC236}">
                <a16:creationId xmlns:a16="http://schemas.microsoft.com/office/drawing/2014/main" id="{AA13BCAC-1FE5-4940-B3F8-F4D2C2E04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8C7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imeline-date-1">
            <a:extLst xmlns:a="http://schemas.openxmlformats.org/drawingml/2006/main">
              <a:ext uri="{FF2B5EF4-FFF2-40B4-BE49-F238E27FC236}">
                <a16:creationId xmlns:a16="http://schemas.microsoft.com/office/drawing/2014/main" id="{5F86EAB5-2714-4901-8876-4C2C4CB2E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628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58C7B8"/>
                </a:solidFill>
                <a:latin typeface="Malgun Gothic"/>
                <a:ea typeface="Malgun Gothic"/>
                <a:cs typeface="Malgun Gothic"/>
              </a:rPr>
              <a:t>D11–D40</a:t>
            </a:r>
          </a:p>
        </p:txBody>
      </p:sp>
      <p:sp>
        <p:nvSpPr>
          <p:cNvPr id="11" name="timeline-title-1">
            <a:extLst xmlns:a="http://schemas.openxmlformats.org/drawingml/2006/main">
              <a:ext uri="{FF2B5EF4-FFF2-40B4-BE49-F238E27FC236}">
                <a16:creationId xmlns:a16="http://schemas.microsoft.com/office/drawing/2014/main" id="{2E602277-7B64-4D3B-BD64-4E57AF892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000500"/>
            <a:ext cx="2705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운영·보정</a:t>
            </a:r>
          </a:p>
        </p:txBody>
      </p:sp>
      <p:sp>
        <p:nvSpPr>
          <p:cNvPr id="12" name="timeline-body-1">
            <a:extLst xmlns:a="http://schemas.openxmlformats.org/drawingml/2006/main">
              <a:ext uri="{FF2B5EF4-FFF2-40B4-BE49-F238E27FC236}">
                <a16:creationId xmlns:a16="http://schemas.microsoft.com/office/drawing/2014/main" id="{2C59D07E-3330-45D0-9723-5195D4407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514850"/>
            <a:ext cx="27051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가상 운영 시나리오</a:t>
            </a:r>
          </a:p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주간 데이터 점검</a:t>
            </a:r>
          </a:p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누락 구간 보정</a:t>
            </a:r>
          </a:p>
        </p:txBody>
      </p:sp>
      <p:sp>
        <p:nvSpPr>
          <p:cNvPr id="13" name="timeline-dot-2">
            <a:extLst xmlns:a="http://schemas.openxmlformats.org/drawingml/2006/main">
              <a:ext uri="{FF2B5EF4-FFF2-40B4-BE49-F238E27FC236}">
                <a16:creationId xmlns:a16="http://schemas.microsoft.com/office/drawing/2014/main" id="{1A7BA232-A75F-468B-8FB1-C68112A8C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2385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5A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imeline-date-2">
            <a:extLst xmlns:a="http://schemas.openxmlformats.org/drawingml/2006/main">
              <a:ext uri="{FF2B5EF4-FFF2-40B4-BE49-F238E27FC236}">
                <a16:creationId xmlns:a16="http://schemas.microsoft.com/office/drawing/2014/main" id="{EA270C74-EA1E-47E1-B254-A3888ACDB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628900"/>
            <a:ext cx="2705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D41–D56</a:t>
            </a:r>
          </a:p>
        </p:txBody>
      </p:sp>
      <p:sp>
        <p:nvSpPr>
          <p:cNvPr id="15" name="timeline-title-2">
            <a:extLst xmlns:a="http://schemas.openxmlformats.org/drawingml/2006/main">
              <a:ext uri="{FF2B5EF4-FFF2-40B4-BE49-F238E27FC236}">
                <a16:creationId xmlns:a16="http://schemas.microsoft.com/office/drawing/2014/main" id="{55F1971E-8D90-4668-9EC9-38CDCD4A6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000500"/>
            <a:ext cx="2705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22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측정·판단</a:t>
            </a:r>
          </a:p>
        </p:txBody>
      </p:sp>
      <p:sp>
        <p:nvSpPr>
          <p:cNvPr id="16" name="timeline-body-2">
            <a:extLst xmlns:a="http://schemas.openxmlformats.org/drawingml/2006/main">
              <a:ext uri="{FF2B5EF4-FFF2-40B4-BE49-F238E27FC236}">
                <a16:creationId xmlns:a16="http://schemas.microsoft.com/office/drawing/2014/main" id="{0911313D-9401-415E-9FA6-714BF115D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514850"/>
            <a:ext cx="27051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결과 측정</a:t>
            </a:r>
          </a:p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사용자 의견 정리</a:t>
            </a:r>
          </a:p>
          <a:p xmlns:a="http://schemas.openxmlformats.org/drawingml/2006/main">
            <a:pPr algn="ctr">
              <a:def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defRPr>
            </a:pPr>
            <a:r>
              <a:rPr sz="1500" b="0">
                <a:solidFill>
                  <a:srgbClr val="BDC6D8"/>
                </a:solidFill>
                <a:latin typeface="Malgun Gothic"/>
                <a:ea typeface="Malgun Gothic"/>
                <a:cs typeface="Malgun Gothic"/>
              </a:rPr>
              <a:t>최종 의사결정 회의</a:t>
            </a:r>
          </a:p>
        </p:txBody>
      </p:sp>
      <p:sp>
        <p:nvSpPr>
          <p:cNvPr id="17" name="timeline-gates">
            <a:extLst xmlns:a="http://schemas.openxmlformats.org/drawingml/2006/main">
              <a:ext uri="{FF2B5EF4-FFF2-40B4-BE49-F238E27FC236}">
                <a16:creationId xmlns:a16="http://schemas.microsoft.com/office/drawing/2014/main" id="{70266A84-48A6-43CF-B3F2-F4C36E198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D+10 준비 완료   /   D+11 운영 시작   /   D+56 판정</a:t>
            </a:r>
          </a:p>
        </p:txBody>
      </p:sp>
      <p:cxnSp>
        <p:nvCxnSpPr>
          <p:cNvPr id="38" name="footer-rule-7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384155"/>
            </a:solidFill>
            <a:prstDash val="solid"/>
          </a:ln>
        </p:spPr>
      </p:cxnSp>
      <p:sp>
        <p:nvSpPr>
          <p:cNvPr id="19" name="footer-7">
            <a:extLst xmlns:a="http://schemas.openxmlformats.org/drawingml/2006/main">
              <a:ext uri="{FF2B5EF4-FFF2-40B4-BE49-F238E27FC236}">
                <a16:creationId xmlns:a16="http://schemas.microsoft.com/office/drawing/2014/main" id="{58957721-EB89-47F5-B700-3CAE49259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20" name="page-7">
            <a:extLst xmlns:a="http://schemas.openxmlformats.org/drawingml/2006/main">
              <a:ext uri="{FF2B5EF4-FFF2-40B4-BE49-F238E27FC236}">
                <a16:creationId xmlns:a16="http://schemas.microsoft.com/office/drawing/2014/main" id="{B5AA1A67-E94F-4332-996A-54AD31A07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9DA7BA"/>
                </a:solidFill>
                <a:latin typeface="Malgun Gothic"/>
                <a:ea typeface="Malgun Gothic"/>
                <a:cs typeface="Malgun Gothic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5888445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D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eyebrow">
            <a:extLst xmlns:a="http://schemas.openxmlformats.org/drawingml/2006/main">
              <a:ext uri="{FF2B5EF4-FFF2-40B4-BE49-F238E27FC236}">
                <a16:creationId xmlns:a16="http://schemas.microsoft.com/office/drawing/2014/main" id="{48076135-1BA0-4893-A654-E0283CE0A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07 · PILOT COST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F4C1B8EE-0D54-4F3D-B8AA-4DC5F86F8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15FD0F-995C-47EF-AEB6-1E198C374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1,860만원은 설계·구성·운영·측정을</a:t>
            </a:r>
          </a:p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모두 포함한 파일럿 고정비입니다</a:t>
            </a:r>
          </a:p>
        </p:txBody>
      </p:sp>
      <p:sp>
        <p:nvSpPr>
          <p:cNvPr id="4" name="cost-total">
            <a:extLst xmlns:a="http://schemas.openxmlformats.org/drawingml/2006/main">
              <a:ext uri="{FF2B5EF4-FFF2-40B4-BE49-F238E27FC236}">
                <a16:creationId xmlns:a16="http://schemas.microsoft.com/office/drawing/2014/main" id="{C47C5D55-87FC-4757-ABF1-675716A44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3048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5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55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1,860</a:t>
            </a:r>
          </a:p>
        </p:txBody>
      </p:sp>
      <p:sp>
        <p:nvSpPr>
          <p:cNvPr id="5" name="cost-unit">
            <a:extLst xmlns:a="http://schemas.openxmlformats.org/drawingml/2006/main">
              <a:ext uri="{FF2B5EF4-FFF2-40B4-BE49-F238E27FC236}">
                <a16:creationId xmlns:a16="http://schemas.microsoft.com/office/drawing/2014/main" id="{8636BD95-64CB-45F0-8DF6-7C05DBBE3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만원</a:t>
            </a:r>
          </a:p>
        </p:txBody>
      </p:sp>
      <p:sp>
        <p:nvSpPr>
          <p:cNvPr id="6" name="cost-vat">
            <a:extLst xmlns:a="http://schemas.openxmlformats.org/drawingml/2006/main">
              <a:ext uri="{FF2B5EF4-FFF2-40B4-BE49-F238E27FC236}">
                <a16:creationId xmlns:a16="http://schemas.microsoft.com/office/drawing/2014/main" id="{80A3B483-3F17-4892-BB3C-6B0EA569B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290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VAT 별도 · 포트폴리오용 가상 산정</a:t>
            </a:r>
          </a:p>
        </p:txBody>
      </p:sp>
      <p:sp>
        <p:nvSpPr>
          <p:cNvPr id="7" name="cost-note">
            <a:extLst xmlns:a="http://schemas.openxmlformats.org/drawingml/2006/main">
              <a:ext uri="{FF2B5EF4-FFF2-40B4-BE49-F238E27FC236}">
                <a16:creationId xmlns:a16="http://schemas.microsoft.com/office/drawing/2014/main" id="{5D8C219C-07EC-473C-9E93-15FB4B8CA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33337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ost-note-title">
            <a:extLst xmlns:a="http://schemas.openxmlformats.org/drawingml/2006/main">
              <a:ext uri="{FF2B5EF4-FFF2-40B4-BE49-F238E27FC236}">
                <a16:creationId xmlns:a16="http://schemas.microsoft.com/office/drawing/2014/main" id="{94CDAD1A-326C-49CD-9F0A-8790F030C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67250"/>
            <a:ext cx="2876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1">
                <a:solidFill>
                  <a:srgbClr val="3047F4"/>
                </a:solidFill>
                <a:latin typeface="Malgun Gothic"/>
                <a:ea typeface="Malgun Gothic"/>
                <a:cs typeface="Malgun Gothic"/>
              </a:rPr>
              <a:t>확대 비용은 분리</a:t>
            </a:r>
          </a:p>
        </p:txBody>
      </p:sp>
      <p:sp>
        <p:nvSpPr>
          <p:cNvPr id="9" name="cost-note-body">
            <a:extLst xmlns:a="http://schemas.openxmlformats.org/drawingml/2006/main">
              <a:ext uri="{FF2B5EF4-FFF2-40B4-BE49-F238E27FC236}">
                <a16:creationId xmlns:a16="http://schemas.microsoft.com/office/drawing/2014/main" id="{CDA41FF6-B625-42A3-A288-458614F65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48250"/>
            <a:ext cx="28765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ERP 연동·신규 장비·전 거점 확산은</a:t>
            </a:r>
          </a:p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D+56 판단 뒤 별도 범위로 협의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4533900" y="2152650"/>
          <a:ext xmlns:a="http://schemas.openxmlformats.org/drawingml/2006/main" cx="6972300" cy="3695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9bdcaf9fb1549c8"/>
          </a:graphicData>
        </a:graphic>
      </p:graphicFrame>
      <p:cxnSp>
        <p:nvCxnSpPr>
          <p:cNvPr id="24" name="footer-rule-8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12" name="footer-8">
            <a:extLst xmlns:a="http://schemas.openxmlformats.org/drawingml/2006/main">
              <a:ext uri="{FF2B5EF4-FFF2-40B4-BE49-F238E27FC236}">
                <a16:creationId xmlns:a16="http://schemas.microsoft.com/office/drawing/2014/main" id="{C962BE72-C372-419D-AED6-E98E4DE1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13" name="page-8">
            <a:extLst xmlns:a="http://schemas.openxmlformats.org/drawingml/2006/main">
              <a:ext uri="{FF2B5EF4-FFF2-40B4-BE49-F238E27FC236}">
                <a16:creationId xmlns:a16="http://schemas.microsoft.com/office/drawing/2014/main" id="{9734775F-3ECD-426C-AC0D-7C2847FA6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754453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2E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eyebrow">
            <a:extLst xmlns:a="http://schemas.openxmlformats.org/drawingml/2006/main">
              <a:ext uri="{FF2B5EF4-FFF2-40B4-BE49-F238E27FC236}">
                <a16:creationId xmlns:a16="http://schemas.microsoft.com/office/drawing/2014/main" id="{D1169FEF-5612-41D9-A4A7-C6FD7528C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857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08 · RISKS AND STOP RULES</a:t>
            </a:r>
          </a:p>
        </p:txBody>
      </p:sp>
      <p:sp>
        <p:nvSpPr>
          <p:cNvPr id="2" name="eyebrow-accent">
            <a:extLst xmlns:a="http://schemas.openxmlformats.org/drawingml/2006/main">
              <a:ext uri="{FF2B5EF4-FFF2-40B4-BE49-F238E27FC236}">
                <a16:creationId xmlns:a16="http://schemas.microsoft.com/office/drawing/2014/main" id="{A41BF4B2-7B8F-45F6-9DC6-D6B45ED63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23900"/>
            <a:ext cx="685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47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08CBA6-489E-4BFE-9E1E-8D14CA983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95350"/>
            <a:ext cx="108204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운영 위험은 대응책뿐 아니라</a:t>
            </a:r>
          </a:p>
          <a:p xmlns:a="http://schemas.openxmlformats.org/drawingml/2006/main">
            <a:pPr algn="l">
              <a:def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360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중단·유보 기준까지 미리 합의합니다</a:t>
            </a:r>
          </a:p>
        </p:txBody>
      </p:sp>
      <p:sp>
        <p:nvSpPr>
          <p:cNvPr id="4" name="risk-header-0">
            <a:extLst xmlns:a="http://schemas.openxmlformats.org/drawingml/2006/main">
              <a:ext uri="{FF2B5EF4-FFF2-40B4-BE49-F238E27FC236}">
                <a16:creationId xmlns:a16="http://schemas.microsoft.com/office/drawing/2014/main" id="{CD077B0F-5383-4F48-9AF6-DDC07F3AF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20955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risk-header-text-0">
            <a:extLst xmlns:a="http://schemas.openxmlformats.org/drawingml/2006/main">
              <a:ext uri="{FF2B5EF4-FFF2-40B4-BE49-F238E27FC236}">
                <a16:creationId xmlns:a16="http://schemas.microsoft.com/office/drawing/2014/main" id="{467AB63B-DA4E-4ECB-B3BD-CB979F457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86000"/>
            <a:ext cx="1866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위험</a:t>
            </a:r>
          </a:p>
        </p:txBody>
      </p:sp>
      <p:sp>
        <p:nvSpPr>
          <p:cNvPr id="6" name="risk-header-1">
            <a:extLst xmlns:a="http://schemas.openxmlformats.org/drawingml/2006/main">
              <a:ext uri="{FF2B5EF4-FFF2-40B4-BE49-F238E27FC236}">
                <a16:creationId xmlns:a16="http://schemas.microsoft.com/office/drawing/2014/main" id="{2CDDB9E9-6CB4-4590-A217-CA6F689A8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152650"/>
            <a:ext cx="24955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isk-header-text-1">
            <a:extLst xmlns:a="http://schemas.openxmlformats.org/drawingml/2006/main">
              <a:ext uri="{FF2B5EF4-FFF2-40B4-BE49-F238E27FC236}">
                <a16:creationId xmlns:a16="http://schemas.microsoft.com/office/drawing/2014/main" id="{3BF916AF-BF70-450B-8892-CA3035D37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2860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조기 신호</a:t>
            </a:r>
          </a:p>
        </p:txBody>
      </p:sp>
      <p:sp>
        <p:nvSpPr>
          <p:cNvPr id="8" name="risk-header-2">
            <a:extLst xmlns:a="http://schemas.openxmlformats.org/drawingml/2006/main">
              <a:ext uri="{FF2B5EF4-FFF2-40B4-BE49-F238E27FC236}">
                <a16:creationId xmlns:a16="http://schemas.microsoft.com/office/drawing/2014/main" id="{5B6F01A0-B3F5-4FA3-B9C6-91A843134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152650"/>
            <a:ext cx="3429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isk-header-text-2">
            <a:extLst xmlns:a="http://schemas.openxmlformats.org/drawingml/2006/main">
              <a:ext uri="{FF2B5EF4-FFF2-40B4-BE49-F238E27FC236}">
                <a16:creationId xmlns:a16="http://schemas.microsoft.com/office/drawing/2014/main" id="{612985A4-F2EC-48AA-847B-8DB2C36AC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286000"/>
            <a:ext cx="320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대응</a:t>
            </a:r>
          </a:p>
        </p:txBody>
      </p:sp>
      <p:sp>
        <p:nvSpPr>
          <p:cNvPr id="10" name="risk-header-3">
            <a:extLst xmlns:a="http://schemas.openxmlformats.org/drawingml/2006/main">
              <a:ext uri="{FF2B5EF4-FFF2-40B4-BE49-F238E27FC236}">
                <a16:creationId xmlns:a16="http://schemas.microsoft.com/office/drawing/2014/main" id="{82F7997F-7C32-4FA2-B6CD-5582F2CD8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152650"/>
            <a:ext cx="28003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14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isk-header-text-3">
            <a:extLst xmlns:a="http://schemas.openxmlformats.org/drawingml/2006/main">
              <a:ext uri="{FF2B5EF4-FFF2-40B4-BE49-F238E27FC236}">
                <a16:creationId xmlns:a16="http://schemas.microsoft.com/office/drawing/2014/main" id="{90FD8748-3775-4010-B51E-5938E7745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2860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FFFFFF"/>
                </a:solidFill>
                <a:latin typeface="Malgun Gothic"/>
                <a:ea typeface="Malgun Gothic"/>
                <a:cs typeface="Malgun Gothic"/>
              </a:rPr>
              <a:t>중단·유보 기준</a:t>
            </a:r>
          </a:p>
        </p:txBody>
      </p:sp>
      <p:sp>
        <p:nvSpPr>
          <p:cNvPr id="12" name="risk-cell-0-0">
            <a:extLst xmlns:a="http://schemas.openxmlformats.org/drawingml/2006/main">
              <a:ext uri="{FF2B5EF4-FFF2-40B4-BE49-F238E27FC236}">
                <a16:creationId xmlns:a16="http://schemas.microsoft.com/office/drawing/2014/main" id="{5D3DDB99-7542-4598-9C77-91D2EAEA8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28900"/>
            <a:ext cx="2095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3" name="risk-cell-text-0-0">
            <a:extLst xmlns:a="http://schemas.openxmlformats.org/drawingml/2006/main">
              <a:ext uri="{FF2B5EF4-FFF2-40B4-BE49-F238E27FC236}">
                <a16:creationId xmlns:a16="http://schemas.microsoft.com/office/drawing/2014/main" id="{1B26170C-4437-4089-A355-7EC6C51F7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90825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스캔 누락</a:t>
            </a:r>
          </a:p>
        </p:txBody>
      </p:sp>
      <p:sp>
        <p:nvSpPr>
          <p:cNvPr id="14" name="risk-cell-0-1">
            <a:extLst xmlns:a="http://schemas.openxmlformats.org/drawingml/2006/main">
              <a:ext uri="{FF2B5EF4-FFF2-40B4-BE49-F238E27FC236}">
                <a16:creationId xmlns:a16="http://schemas.microsoft.com/office/drawing/2014/main" id="{57437E56-A5F2-4559-BC41-5BAA60A48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628900"/>
            <a:ext cx="24955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5" name="risk-cell-text-0-1">
            <a:extLst xmlns:a="http://schemas.openxmlformats.org/drawingml/2006/main">
              <a:ext uri="{FF2B5EF4-FFF2-40B4-BE49-F238E27FC236}">
                <a16:creationId xmlns:a16="http://schemas.microsoft.com/office/drawing/2014/main" id="{835A314E-46C6-4F75-BBF4-594FF114E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790825"/>
            <a:ext cx="2266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2주 연속 80% 미만</a:t>
            </a:r>
          </a:p>
        </p:txBody>
      </p:sp>
      <p:sp>
        <p:nvSpPr>
          <p:cNvPr id="16" name="risk-cell-0-2">
            <a:extLst xmlns:a="http://schemas.openxmlformats.org/drawingml/2006/main">
              <a:ext uri="{FF2B5EF4-FFF2-40B4-BE49-F238E27FC236}">
                <a16:creationId xmlns:a16="http://schemas.microsoft.com/office/drawing/2014/main" id="{F7244AE6-EA08-4891-8EAB-DA4968800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628900"/>
            <a:ext cx="3429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7" name="risk-cell-text-0-2">
            <a:extLst xmlns:a="http://schemas.openxmlformats.org/drawingml/2006/main">
              <a:ext uri="{FF2B5EF4-FFF2-40B4-BE49-F238E27FC236}">
                <a16:creationId xmlns:a16="http://schemas.microsoft.com/office/drawing/2014/main" id="{AD007EB3-C20C-47E1-AE1E-3F7667C76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790825"/>
            <a:ext cx="320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입력 단계 축소·재교육</a:t>
            </a:r>
          </a:p>
        </p:txBody>
      </p:sp>
      <p:sp>
        <p:nvSpPr>
          <p:cNvPr id="18" name="risk-cell-0-3">
            <a:extLst xmlns:a="http://schemas.openxmlformats.org/drawingml/2006/main">
              <a:ext uri="{FF2B5EF4-FFF2-40B4-BE49-F238E27FC236}">
                <a16:creationId xmlns:a16="http://schemas.microsoft.com/office/drawing/2014/main" id="{85161755-B13F-437A-B2F1-7170DB8FF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628900"/>
            <a:ext cx="2800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19" name="risk-cell-text-0-3">
            <a:extLst xmlns:a="http://schemas.openxmlformats.org/drawingml/2006/main">
              <a:ext uri="{FF2B5EF4-FFF2-40B4-BE49-F238E27FC236}">
                <a16:creationId xmlns:a16="http://schemas.microsoft.com/office/drawing/2014/main" id="{C82C18F9-509F-4A4A-BD2B-F9292972A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790825"/>
            <a:ext cx="257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70% 미만 지속 시 측정 중단</a:t>
            </a:r>
          </a:p>
        </p:txBody>
      </p:sp>
      <p:sp>
        <p:nvSpPr>
          <p:cNvPr id="20" name="risk-cell-1-0">
            <a:extLst xmlns:a="http://schemas.openxmlformats.org/drawingml/2006/main">
              <a:ext uri="{FF2B5EF4-FFF2-40B4-BE49-F238E27FC236}">
                <a16:creationId xmlns:a16="http://schemas.microsoft.com/office/drawing/2014/main" id="{C6C70B08-744A-4295-8593-64014A237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2095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1" name="risk-cell-text-1-0">
            <a:extLst xmlns:a="http://schemas.openxmlformats.org/drawingml/2006/main">
              <a:ext uri="{FF2B5EF4-FFF2-40B4-BE49-F238E27FC236}">
                <a16:creationId xmlns:a16="http://schemas.microsoft.com/office/drawing/2014/main" id="{3E157404-8A38-4FBE-9541-C6E3AAAA6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71875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라벨 훼손</a:t>
            </a:r>
          </a:p>
        </p:txBody>
      </p:sp>
      <p:sp>
        <p:nvSpPr>
          <p:cNvPr id="22" name="risk-cell-1-1">
            <a:extLst xmlns:a="http://schemas.openxmlformats.org/drawingml/2006/main">
              <a:ext uri="{FF2B5EF4-FFF2-40B4-BE49-F238E27FC236}">
                <a16:creationId xmlns:a16="http://schemas.microsoft.com/office/drawing/2014/main" id="{45D736C2-32D6-4CAD-AE8A-01C41ECC6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409950"/>
            <a:ext cx="24955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3" name="risk-cell-text-1-1">
            <a:extLst xmlns:a="http://schemas.openxmlformats.org/drawingml/2006/main">
              <a:ext uri="{FF2B5EF4-FFF2-40B4-BE49-F238E27FC236}">
                <a16:creationId xmlns:a16="http://schemas.microsoft.com/office/drawing/2014/main" id="{35C56A04-FCCB-4252-936B-3408CF135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571875"/>
            <a:ext cx="2266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주간 5% 초과</a:t>
            </a:r>
          </a:p>
        </p:txBody>
      </p:sp>
      <p:sp>
        <p:nvSpPr>
          <p:cNvPr id="24" name="risk-cell-1-2">
            <a:extLst xmlns:a="http://schemas.openxmlformats.org/drawingml/2006/main">
              <a:ext uri="{FF2B5EF4-FFF2-40B4-BE49-F238E27FC236}">
                <a16:creationId xmlns:a16="http://schemas.microsoft.com/office/drawing/2014/main" id="{F20F47A8-B2A1-434C-A3C0-6B67A3895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409950"/>
            <a:ext cx="3429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5" name="risk-cell-text-1-2">
            <a:extLst xmlns:a="http://schemas.openxmlformats.org/drawingml/2006/main">
              <a:ext uri="{FF2B5EF4-FFF2-40B4-BE49-F238E27FC236}">
                <a16:creationId xmlns:a16="http://schemas.microsoft.com/office/drawing/2014/main" id="{922F27A7-4D49-496B-A1D3-76B1B46D6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571875"/>
            <a:ext cx="320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재질·부착 위치 변경</a:t>
            </a:r>
          </a:p>
        </p:txBody>
      </p:sp>
      <p:sp>
        <p:nvSpPr>
          <p:cNvPr id="26" name="risk-cell-1-3">
            <a:extLst xmlns:a="http://schemas.openxmlformats.org/drawingml/2006/main">
              <a:ext uri="{FF2B5EF4-FFF2-40B4-BE49-F238E27FC236}">
                <a16:creationId xmlns:a16="http://schemas.microsoft.com/office/drawing/2014/main" id="{6854CF6A-5B3D-4313-ADDA-01CDE9074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409950"/>
            <a:ext cx="2800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7" name="risk-cell-text-1-3">
            <a:extLst xmlns:a="http://schemas.openxmlformats.org/drawingml/2006/main">
              <a:ext uri="{FF2B5EF4-FFF2-40B4-BE49-F238E27FC236}">
                <a16:creationId xmlns:a16="http://schemas.microsoft.com/office/drawing/2014/main" id="{964A6FA7-060C-49AC-A963-36DD64072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571875"/>
            <a:ext cx="257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해당 기간 데이터 별도 표시</a:t>
            </a:r>
          </a:p>
        </p:txBody>
      </p:sp>
      <p:sp>
        <p:nvSpPr>
          <p:cNvPr id="28" name="risk-cell-2-0">
            <a:extLst xmlns:a="http://schemas.openxmlformats.org/drawingml/2006/main">
              <a:ext uri="{FF2B5EF4-FFF2-40B4-BE49-F238E27FC236}">
                <a16:creationId xmlns:a16="http://schemas.microsoft.com/office/drawing/2014/main" id="{EC701F43-B45D-4772-8B5B-B523C17A6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2095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29" name="risk-cell-text-2-0">
            <a:extLst xmlns:a="http://schemas.openxmlformats.org/drawingml/2006/main">
              <a:ext uri="{FF2B5EF4-FFF2-40B4-BE49-F238E27FC236}">
                <a16:creationId xmlns:a16="http://schemas.microsoft.com/office/drawing/2014/main" id="{3F49A724-782F-470D-A099-496F5A5C3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52925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참여 저조</a:t>
            </a:r>
          </a:p>
        </p:txBody>
      </p:sp>
      <p:sp>
        <p:nvSpPr>
          <p:cNvPr id="30" name="risk-cell-2-1">
            <a:extLst xmlns:a="http://schemas.openxmlformats.org/drawingml/2006/main">
              <a:ext uri="{FF2B5EF4-FFF2-40B4-BE49-F238E27FC236}">
                <a16:creationId xmlns:a16="http://schemas.microsoft.com/office/drawing/2014/main" id="{1B862A7A-3260-41DB-A7C8-6C2365974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191000"/>
            <a:ext cx="24955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1" name="risk-cell-text-2-1">
            <a:extLst xmlns:a="http://schemas.openxmlformats.org/drawingml/2006/main">
              <a:ext uri="{FF2B5EF4-FFF2-40B4-BE49-F238E27FC236}">
                <a16:creationId xmlns:a16="http://schemas.microsoft.com/office/drawing/2014/main" id="{C56689E6-ED68-4F34-B03D-2963699AA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352925"/>
            <a:ext cx="2266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2주차 8/12곳 미만</a:t>
            </a:r>
          </a:p>
        </p:txBody>
      </p:sp>
      <p:sp>
        <p:nvSpPr>
          <p:cNvPr id="32" name="risk-cell-2-2">
            <a:extLst xmlns:a="http://schemas.openxmlformats.org/drawingml/2006/main">
              <a:ext uri="{FF2B5EF4-FFF2-40B4-BE49-F238E27FC236}">
                <a16:creationId xmlns:a16="http://schemas.microsoft.com/office/drawing/2014/main" id="{9ABB1313-D9C4-45FC-898E-11BCFB6D2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191000"/>
            <a:ext cx="3429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3" name="risk-cell-text-2-2">
            <a:extLst xmlns:a="http://schemas.openxmlformats.org/drawingml/2006/main">
              <a:ext uri="{FF2B5EF4-FFF2-40B4-BE49-F238E27FC236}">
                <a16:creationId xmlns:a16="http://schemas.microsoft.com/office/drawing/2014/main" id="{2EDAD4BB-14CA-44B9-97E5-7DE367323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352925"/>
            <a:ext cx="320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참여 납품처 재확인</a:t>
            </a:r>
          </a:p>
        </p:txBody>
      </p:sp>
      <p:sp>
        <p:nvSpPr>
          <p:cNvPr id="34" name="risk-cell-2-3">
            <a:extLst xmlns:a="http://schemas.openxmlformats.org/drawingml/2006/main">
              <a:ext uri="{FF2B5EF4-FFF2-40B4-BE49-F238E27FC236}">
                <a16:creationId xmlns:a16="http://schemas.microsoft.com/office/drawing/2014/main" id="{63EFF7C7-2649-4E5D-95AA-5B550094A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191000"/>
            <a:ext cx="2800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5" name="risk-cell-text-2-3">
            <a:extLst xmlns:a="http://schemas.openxmlformats.org/drawingml/2006/main">
              <a:ext uri="{FF2B5EF4-FFF2-40B4-BE49-F238E27FC236}">
                <a16:creationId xmlns:a16="http://schemas.microsoft.com/office/drawing/2014/main" id="{D621CB14-1AD1-4236-ABB7-1E1F11911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4352925"/>
            <a:ext cx="257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전체 확대 판단 유보</a:t>
            </a:r>
          </a:p>
        </p:txBody>
      </p:sp>
      <p:sp>
        <p:nvSpPr>
          <p:cNvPr id="36" name="risk-cell-3-0">
            <a:extLst xmlns:a="http://schemas.openxmlformats.org/drawingml/2006/main">
              <a:ext uri="{FF2B5EF4-FFF2-40B4-BE49-F238E27FC236}">
                <a16:creationId xmlns:a16="http://schemas.microsoft.com/office/drawing/2014/main" id="{55EE630B-BB59-42FB-9D54-53444D39B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20955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7" name="risk-cell-text-3-0">
            <a:extLst xmlns:a="http://schemas.openxmlformats.org/drawingml/2006/main">
              <a:ext uri="{FF2B5EF4-FFF2-40B4-BE49-F238E27FC236}">
                <a16:creationId xmlns:a16="http://schemas.microsoft.com/office/drawing/2014/main" id="{D80337F0-CFBC-4DFE-8ACD-00A76BF5D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133975"/>
            <a:ext cx="1866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1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접근 지연</a:t>
            </a:r>
          </a:p>
        </p:txBody>
      </p:sp>
      <p:sp>
        <p:nvSpPr>
          <p:cNvPr id="38" name="risk-cell-3-1">
            <a:extLst xmlns:a="http://schemas.openxmlformats.org/drawingml/2006/main">
              <a:ext uri="{FF2B5EF4-FFF2-40B4-BE49-F238E27FC236}">
                <a16:creationId xmlns:a16="http://schemas.microsoft.com/office/drawing/2014/main" id="{D8011C43-BE15-46F0-B62C-6B0E0DE37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72050"/>
            <a:ext cx="24955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39" name="risk-cell-text-3-1">
            <a:extLst xmlns:a="http://schemas.openxmlformats.org/drawingml/2006/main">
              <a:ext uri="{FF2B5EF4-FFF2-40B4-BE49-F238E27FC236}">
                <a16:creationId xmlns:a16="http://schemas.microsoft.com/office/drawing/2014/main" id="{B1E1E130-D6AA-444F-BF86-C1217895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5133975"/>
            <a:ext cx="2266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D+5까지 미승인</a:t>
            </a:r>
          </a:p>
        </p:txBody>
      </p:sp>
      <p:sp>
        <p:nvSpPr>
          <p:cNvPr id="40" name="risk-cell-3-2">
            <a:extLst xmlns:a="http://schemas.openxmlformats.org/drawingml/2006/main">
              <a:ext uri="{FF2B5EF4-FFF2-40B4-BE49-F238E27FC236}">
                <a16:creationId xmlns:a16="http://schemas.microsoft.com/office/drawing/2014/main" id="{69725AD8-2BBE-4C97-B8DA-433A2A90F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972050"/>
            <a:ext cx="3429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41" name="risk-cell-text-3-2">
            <a:extLst xmlns:a="http://schemas.openxmlformats.org/drawingml/2006/main">
              <a:ext uri="{FF2B5EF4-FFF2-40B4-BE49-F238E27FC236}">
                <a16:creationId xmlns:a16="http://schemas.microsoft.com/office/drawing/2014/main" id="{9B1C0E2F-C8B7-4D69-88A8-CCA545829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5133975"/>
            <a:ext cx="3200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12151C"/>
                </a:solidFill>
                <a:latin typeface="Malgun Gothic"/>
                <a:ea typeface="Malgun Gothic"/>
                <a:cs typeface="Malgun Gothic"/>
              </a:rPr>
              <a:t>개인정보 없는 CSV로 축소</a:t>
            </a:r>
          </a:p>
        </p:txBody>
      </p:sp>
      <p:sp>
        <p:nvSpPr>
          <p:cNvPr id="42" name="risk-cell-3-3">
            <a:extLst xmlns:a="http://schemas.openxmlformats.org/drawingml/2006/main">
              <a:ext uri="{FF2B5EF4-FFF2-40B4-BE49-F238E27FC236}">
                <a16:creationId xmlns:a16="http://schemas.microsoft.com/office/drawing/2014/main" id="{ED3E401D-5927-408C-B2FA-1C0474233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972050"/>
            <a:ext cx="28003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9E2"/>
          </a:solidFill>
          <a:ln xmlns:a="http://schemas.openxmlformats.org/drawingml/2006/main" w="9525">
            <a:solidFill>
              <a:srgbClr val="C9CDD5"/>
            </a:solidFill>
            <a:prstDash val="solid"/>
          </a:ln>
        </p:spPr>
      </p:sp>
      <p:sp>
        <p:nvSpPr>
          <p:cNvPr id="43" name="risk-cell-text-3-3">
            <a:extLst xmlns:a="http://schemas.openxmlformats.org/drawingml/2006/main">
              <a:ext uri="{FF2B5EF4-FFF2-40B4-BE49-F238E27FC236}">
                <a16:creationId xmlns:a16="http://schemas.microsoft.com/office/drawing/2014/main" id="{424D4AEC-9A40-4715-A08F-6135B9529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133975"/>
            <a:ext cx="2571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FF5A32"/>
                </a:solidFill>
                <a:latin typeface="Malgun Gothic"/>
                <a:ea typeface="Malgun Gothic"/>
                <a:cs typeface="Malgun Gothic"/>
              </a:rPr>
              <a:t>일정 재합의 또는 종료</a:t>
            </a:r>
          </a:p>
        </p:txBody>
      </p:sp>
      <p:sp>
        <p:nvSpPr>
          <p:cNvPr id="44" name="risk-note">
            <a:extLst xmlns:a="http://schemas.openxmlformats.org/drawingml/2006/main">
              <a:ext uri="{FF2B5EF4-FFF2-40B4-BE49-F238E27FC236}">
                <a16:creationId xmlns:a16="http://schemas.microsoft.com/office/drawing/2014/main" id="{184033FE-E621-43F4-9013-2833CDC5F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10820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20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80%·70%·5%·8곳·D+5는 실제 장애율이 아니라 가상 파일럿의 관리 기준입니다.</a:t>
            </a:r>
          </a:p>
        </p:txBody>
      </p:sp>
      <p:cxnSp>
        <p:nvCxnSpPr>
          <p:cNvPr id="92" name="footer-rule-9"/>
          <p:cNvCxnSpPr/>
          <p:nvPr/>
        </p:nvCxnSpPr>
        <p:spPr>
          <a:xfrm xmlns:a="http://schemas.openxmlformats.org/drawingml/2006/main">
            <a:off x="685800" y="6305550"/>
            <a:ext cx="108204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9CDD5"/>
            </a:solidFill>
            <a:prstDash val="solid"/>
          </a:ln>
        </p:spPr>
      </p:cxnSp>
      <p:sp>
        <p:nvSpPr>
          <p:cNvPr id="46" name="footer-9">
            <a:extLst xmlns:a="http://schemas.openxmlformats.org/drawingml/2006/main">
              <a:ext uri="{FF2B5EF4-FFF2-40B4-BE49-F238E27FC236}">
                <a16:creationId xmlns:a16="http://schemas.microsoft.com/office/drawing/2014/main" id="{BCF7580B-EB78-47D7-A9FB-3588C6E48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00800"/>
            <a:ext cx="981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자체 제작 가상 사례 · 회사명/수치/비용/일정은 포트폴리오용 가정 · 실제 고객·계약·성과 아님 · 결과 보장 아님</a:t>
            </a:r>
          </a:p>
        </p:txBody>
      </p:sp>
      <p:sp>
        <p:nvSpPr>
          <p:cNvPr id="47" name="page-9">
            <a:extLst xmlns:a="http://schemas.openxmlformats.org/drawingml/2006/main">
              <a:ext uri="{FF2B5EF4-FFF2-40B4-BE49-F238E27FC236}">
                <a16:creationId xmlns:a16="http://schemas.microsoft.com/office/drawing/2014/main" id="{B401EE76-26AE-4681-8429-6FE62718C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400" y="64008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defRPr>
            </a:pPr>
            <a:r>
              <a:rPr sz="1050" b="1">
                <a:solidFill>
                  <a:srgbClr val="666D79"/>
                </a:solidFill>
                <a:latin typeface="Malgun Gothic"/>
                <a:ea typeface="Malgun Gothic"/>
                <a:cs typeface="Malgun Gothic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4868399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2026-07-21T17:20:15.0190000Z</dcterms:created>
  <dcterms:modified xsi:type="dcterms:W3CDTF">2026-07-21T17:20:15.0190000Z</dcterms:modified>
</coreProperties>
</file>